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272D4-44D5-4EBE-AB21-F21BFA0592E4}" type="datetimeFigureOut">
              <a:rPr lang="ru-RU" smtClean="0"/>
              <a:pPr/>
              <a:t>22.05.2010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E7907-192C-4DE8-8B30-C211C8F51D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E7907-192C-4DE8-8B30-C211C8F51DFC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BD9A05-5982-4C13-866B-37BE3150A7E4}" type="datetimeFigureOut">
              <a:rPr lang="ru-RU" smtClean="0"/>
              <a:pPr/>
              <a:t>22.05.2010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D06C39-D49B-432E-9737-FCCDA6D0A27C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285720" y="285728"/>
            <a:ext cx="8072494" cy="1785950"/>
          </a:xfrm>
          <a:prstGeom prst="ribbon2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00298" y="571480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u="sng" dirty="0" smtClean="0">
                <a:latin typeface="Monotype Corsiva" pitchFamily="66" charset="0"/>
              </a:rPr>
              <a:t>Изобразительно-выразительные </a:t>
            </a:r>
          </a:p>
          <a:p>
            <a:pPr algn="ctr"/>
            <a:r>
              <a:rPr lang="ru-RU" sz="2000" b="1" i="1" u="sng" dirty="0">
                <a:latin typeface="Monotype Corsiva" pitchFamily="66" charset="0"/>
              </a:rPr>
              <a:t>с</a:t>
            </a:r>
            <a:r>
              <a:rPr lang="ru-RU" sz="2000" b="1" i="1" u="sng" dirty="0" smtClean="0">
                <a:latin typeface="Monotype Corsiva" pitchFamily="66" charset="0"/>
              </a:rPr>
              <a:t>редства языка</a:t>
            </a:r>
            <a:endParaRPr lang="ru-RU" sz="2000" b="1" i="1" u="sng" dirty="0">
              <a:latin typeface="Monotype Corsiva" pitchFamily="66" charset="0"/>
            </a:endParaRPr>
          </a:p>
        </p:txBody>
      </p:sp>
      <p:sp>
        <p:nvSpPr>
          <p:cNvPr id="6" name="Овал 5">
            <a:hlinkClick r:id="rId2" action="ppaction://hlinksldjump"/>
          </p:cNvPr>
          <p:cNvSpPr/>
          <p:nvPr/>
        </p:nvSpPr>
        <p:spPr>
          <a:xfrm>
            <a:off x="500034" y="3500438"/>
            <a:ext cx="3286148" cy="227172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>
            <a:hlinkClick r:id="rId3" action="ppaction://hlinksldjump"/>
          </p:cNvPr>
          <p:cNvSpPr/>
          <p:nvPr/>
        </p:nvSpPr>
        <p:spPr>
          <a:xfrm>
            <a:off x="5429256" y="3571876"/>
            <a:ext cx="3286148" cy="227172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4214818"/>
            <a:ext cx="24288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/>
              <a:t>ТРОПЫ</a:t>
            </a:r>
            <a:endParaRPr lang="ru-RU" sz="4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929322" y="4286256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/>
              <a:t>ФИГУРЫ</a:t>
            </a:r>
            <a:endParaRPr lang="ru-RU" sz="4000" b="1" i="1" dirty="0"/>
          </a:p>
        </p:txBody>
      </p:sp>
      <p:sp>
        <p:nvSpPr>
          <p:cNvPr id="12" name="Стрелка вниз 11"/>
          <p:cNvSpPr/>
          <p:nvPr/>
        </p:nvSpPr>
        <p:spPr>
          <a:xfrm rot="1248352">
            <a:off x="3086788" y="1925156"/>
            <a:ext cx="300464" cy="17484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 rot="20306720">
            <a:off x="5365395" y="1987711"/>
            <a:ext cx="287018" cy="18661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ТРОПЫ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000108"/>
            <a:ext cx="821537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Monotype Corsiva" pitchFamily="66" charset="0"/>
              </a:rPr>
              <a:t>Литота</a:t>
            </a:r>
            <a:r>
              <a:rPr lang="ru-RU" sz="2800" dirty="0" smtClean="0"/>
              <a:t> </a:t>
            </a:r>
            <a:r>
              <a:rPr lang="ru-RU" dirty="0" smtClean="0"/>
              <a:t>– количественное преуменьшение признаков предмета.</a:t>
            </a:r>
          </a:p>
          <a:p>
            <a:r>
              <a:rPr lang="ru-RU" sz="2800" b="1" dirty="0" smtClean="0">
                <a:latin typeface="Monotype Corsiva" pitchFamily="66" charset="0"/>
              </a:rPr>
              <a:t>Гипербола</a:t>
            </a:r>
            <a:r>
              <a:rPr lang="ru-RU" sz="2800" dirty="0" smtClean="0"/>
              <a:t> </a:t>
            </a:r>
            <a:r>
              <a:rPr lang="ru-RU" dirty="0" smtClean="0"/>
              <a:t>– количественное  преувеличение признаков предмета.</a:t>
            </a:r>
          </a:p>
          <a:p>
            <a:r>
              <a:rPr lang="ru-RU" sz="2800" b="1" dirty="0" smtClean="0">
                <a:latin typeface="Monotype Corsiva" pitchFamily="66" charset="0"/>
              </a:rPr>
              <a:t>Метафора</a:t>
            </a:r>
            <a:r>
              <a:rPr lang="ru-RU" sz="2800" dirty="0" smtClean="0"/>
              <a:t> </a:t>
            </a:r>
            <a:r>
              <a:rPr lang="ru-RU" dirty="0" smtClean="0"/>
              <a:t>– скрытое сравнение</a:t>
            </a:r>
          </a:p>
          <a:p>
            <a:r>
              <a:rPr lang="ru-RU" sz="2800" b="1" dirty="0" smtClean="0">
                <a:latin typeface="Monotype Corsiva" pitchFamily="66" charset="0"/>
              </a:rPr>
              <a:t>Олицетворение</a:t>
            </a:r>
            <a:r>
              <a:rPr lang="ru-RU" dirty="0" smtClean="0"/>
              <a:t> – перенесение свойств одушевленных предметов на неодушевленные.</a:t>
            </a:r>
          </a:p>
          <a:p>
            <a:r>
              <a:rPr lang="ru-RU" sz="2800" b="1" dirty="0" smtClean="0">
                <a:latin typeface="Monotype Corsiva" pitchFamily="66" charset="0"/>
              </a:rPr>
              <a:t>Синекдоха</a:t>
            </a:r>
            <a:r>
              <a:rPr lang="ru-RU" sz="2800" dirty="0" smtClean="0"/>
              <a:t> </a:t>
            </a:r>
            <a:r>
              <a:rPr lang="ru-RU" dirty="0" smtClean="0"/>
              <a:t>– обозначение целого через часть</a:t>
            </a:r>
          </a:p>
          <a:p>
            <a:r>
              <a:rPr lang="ru-RU" sz="2800" b="1" dirty="0" smtClean="0">
                <a:latin typeface="Monotype Corsiva" pitchFamily="66" charset="0"/>
              </a:rPr>
              <a:t>Метонимия</a:t>
            </a:r>
            <a:r>
              <a:rPr lang="ru-RU" dirty="0" smtClean="0"/>
              <a:t> - употребление слова в переносном значении</a:t>
            </a:r>
          </a:p>
          <a:p>
            <a:r>
              <a:rPr lang="ru-RU" sz="2800" b="1" dirty="0" smtClean="0">
                <a:latin typeface="Monotype Corsiva" pitchFamily="66" charset="0"/>
              </a:rPr>
              <a:t>Эпитет</a:t>
            </a:r>
            <a:r>
              <a:rPr lang="ru-RU" sz="2800" dirty="0" smtClean="0"/>
              <a:t> </a:t>
            </a:r>
            <a:r>
              <a:rPr lang="ru-RU" dirty="0" smtClean="0"/>
              <a:t>- определение, прилагаемое к названию предмета для большей образности.</a:t>
            </a:r>
          </a:p>
          <a:p>
            <a:r>
              <a:rPr lang="ru-RU" sz="2800" b="1" dirty="0" smtClean="0">
                <a:latin typeface="Monotype Corsiva" pitchFamily="66" charset="0"/>
              </a:rPr>
              <a:t>Сравнение </a:t>
            </a:r>
            <a:r>
              <a:rPr lang="ru-RU" dirty="0" smtClean="0"/>
              <a:t>– сопоставление предмета(явления) с чем-либо.</a:t>
            </a:r>
          </a:p>
          <a:p>
            <a:r>
              <a:rPr lang="ru-RU" sz="2800" b="1" dirty="0" smtClean="0">
                <a:latin typeface="Monotype Corsiva" pitchFamily="66" charset="0"/>
              </a:rPr>
              <a:t>Перифраз</a:t>
            </a:r>
            <a:r>
              <a:rPr lang="ru-RU" sz="2800" dirty="0" smtClean="0"/>
              <a:t> </a:t>
            </a:r>
            <a:r>
              <a:rPr lang="ru-RU" dirty="0" smtClean="0"/>
              <a:t>- косвенное упоминание объекта путем не называния, а ​описания</a:t>
            </a:r>
            <a:endParaRPr lang="ru-RU" dirty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43042" y="221455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7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500"/>
                            </p:stCondLst>
                            <p:childTnLst>
                              <p:par>
                                <p:cTn id="6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5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500430" y="1714488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286116" y="400050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6500794" y="3786190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0" y="6211669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u="sng" dirty="0"/>
          </a:p>
        </p:txBody>
      </p:sp>
      <p:sp>
        <p:nvSpPr>
          <p:cNvPr id="35" name="TextBox 34"/>
          <p:cNvSpPr txBox="1"/>
          <p:nvPr/>
        </p:nvSpPr>
        <p:spPr>
          <a:xfrm>
            <a:off x="2786050" y="6211669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5643538" y="5934670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1524000" y="642920"/>
          <a:ext cx="6096000" cy="5857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Литота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Мальчик-с-пальчик, </a:t>
                      </a:r>
                      <a:r>
                        <a:rPr lang="ru-RU" dirty="0" err="1" smtClean="0"/>
                        <a:t>девочка-дюймовочка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Гипербола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«А у милого лицо занимает все крыльцо…»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Метафора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«Пустых небес прозрачное стекло…»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Олицетворение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«Луна</a:t>
                      </a:r>
                      <a:r>
                        <a:rPr lang="ru-RU" baseline="0" dirty="0" smtClean="0"/>
                        <a:t> хохотала, как клоун»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Синекдоха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«Все флаги в гости будут к нам.»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Метонимия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«Ковши круговые, </a:t>
                      </a:r>
                      <a:r>
                        <a:rPr lang="ru-RU" dirty="0" err="1" smtClean="0"/>
                        <a:t>запенясь</a:t>
                      </a:r>
                      <a:r>
                        <a:rPr lang="ru-RU" smtClean="0"/>
                        <a:t>, шипят»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Эпитет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«Где-то в яблочном захолустье…»</a:t>
                      </a:r>
                      <a:endParaRPr lang="ru-RU" dirty="0"/>
                    </a:p>
                  </a:txBody>
                  <a:tcPr/>
                </a:tc>
              </a:tr>
              <a:tr h="732239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Перифраз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«Унылая</a:t>
                      </a:r>
                      <a:r>
                        <a:rPr lang="ru-RU" baseline="0" dirty="0" smtClean="0"/>
                        <a:t> пора! Очей очарованье!»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214290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Monotype Corsiva" pitchFamily="66" charset="0"/>
              </a:rPr>
              <a:t>ФИГУРЫ</a:t>
            </a:r>
            <a:endParaRPr lang="ru-RU" sz="3600" b="1" dirty="0"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1071546"/>
            <a:ext cx="892971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Monotype Corsiva" pitchFamily="66" charset="0"/>
              </a:rPr>
              <a:t>Антитеза </a:t>
            </a:r>
            <a:r>
              <a:rPr lang="ru-RU" dirty="0" smtClean="0"/>
              <a:t>– противопоставление одних предметов(явлений) другим.</a:t>
            </a:r>
          </a:p>
          <a:p>
            <a:r>
              <a:rPr lang="ru-RU" sz="2800" b="1" dirty="0" smtClean="0">
                <a:latin typeface="Monotype Corsiva" pitchFamily="66" charset="0"/>
              </a:rPr>
              <a:t>Градация</a:t>
            </a:r>
            <a:r>
              <a:rPr lang="ru-RU" dirty="0" smtClean="0"/>
              <a:t> – прием, при котором слова и выражения расположены по возрастанию(убыванию)</a:t>
            </a:r>
          </a:p>
          <a:p>
            <a:r>
              <a:rPr lang="ru-RU" sz="2800" b="1" dirty="0" smtClean="0">
                <a:latin typeface="Monotype Corsiva" pitchFamily="66" charset="0"/>
              </a:rPr>
              <a:t>Оксюморон </a:t>
            </a:r>
            <a:r>
              <a:rPr lang="ru-RU" dirty="0" smtClean="0"/>
              <a:t>– прием нарочитого сочетания противоречивых понятий.</a:t>
            </a:r>
          </a:p>
          <a:p>
            <a:r>
              <a:rPr lang="ru-RU" sz="2800" b="1" dirty="0" smtClean="0">
                <a:latin typeface="Monotype Corsiva" pitchFamily="66" charset="0"/>
              </a:rPr>
              <a:t>Анафора </a:t>
            </a:r>
            <a:r>
              <a:rPr lang="ru-RU" dirty="0" smtClean="0"/>
              <a:t>– прием единоначатия.</a:t>
            </a:r>
          </a:p>
          <a:p>
            <a:r>
              <a:rPr lang="ru-RU" sz="2800" b="1" dirty="0" smtClean="0">
                <a:latin typeface="Monotype Corsiva" pitchFamily="66" charset="0"/>
              </a:rPr>
              <a:t>Инверсия</a:t>
            </a:r>
            <a:r>
              <a:rPr lang="ru-RU" dirty="0" smtClean="0"/>
              <a:t> – нарушение прямого порядка слов.</a:t>
            </a:r>
          </a:p>
          <a:p>
            <a:r>
              <a:rPr lang="ru-RU" sz="2800" b="1" dirty="0" smtClean="0">
                <a:latin typeface="Monotype Corsiva" pitchFamily="66" charset="0"/>
              </a:rPr>
              <a:t>Эллипсис</a:t>
            </a:r>
            <a:r>
              <a:rPr lang="ru-RU" dirty="0" smtClean="0"/>
              <a:t> - намеренный пропуск несущественных ​слов в предложении без искажения его смысла или для усиления эффекта​.</a:t>
            </a:r>
          </a:p>
          <a:p>
            <a:r>
              <a:rPr lang="ru-RU" sz="2800" b="1" dirty="0" smtClean="0">
                <a:latin typeface="Monotype Corsiva" pitchFamily="66" charset="0"/>
              </a:rPr>
              <a:t>Умолчание </a:t>
            </a:r>
            <a:r>
              <a:rPr lang="ru-RU" dirty="0" smtClean="0"/>
              <a:t>- намеренный обрыв высказывания, передающий взволнованность ​речи.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00034" y="214290"/>
          <a:ext cx="8429684" cy="64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768"/>
                <a:gridCol w="4333916"/>
              </a:tblGrid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ФИГУРЫ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ПРИМЕРЫ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АНТИТЕЗА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</a:t>
                      </a:r>
                      <a:r>
                        <a:rPr lang="ru-RU" baseline="0" dirty="0" smtClean="0"/>
                        <a:t> царь – я раб, я червь – я Бог!</a:t>
                      </a:r>
                      <a:endParaRPr lang="ru-RU" dirty="0"/>
                    </a:p>
                  </a:txBody>
                  <a:tcPr/>
                </a:tc>
              </a:tr>
              <a:tr h="7172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ГРАДАЦИЯ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думай бежать! Это</a:t>
                      </a:r>
                      <a:r>
                        <a:rPr lang="ru-RU" baseline="0" dirty="0" smtClean="0"/>
                        <a:t> я вызвал. Найду. Загоню. Доконаю. Замучу!</a:t>
                      </a:r>
                      <a:endParaRPr lang="ru-RU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ОКСЮМОРОН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Звонкая тишина, сладкая боль.</a:t>
                      </a:r>
                      <a:endParaRPr lang="ru-RU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АНАФОРА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Черноглазую девицу,</a:t>
                      </a:r>
                    </a:p>
                    <a:p>
                      <a:r>
                        <a:rPr lang="ru-RU" dirty="0" smtClean="0"/>
                        <a:t>Черноглазого коня!...</a:t>
                      </a:r>
                      <a:endParaRPr lang="ru-RU" dirty="0"/>
                    </a:p>
                  </a:txBody>
                  <a:tcPr/>
                </a:tc>
              </a:tr>
              <a:tr h="6519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ИНВЕРСИЯ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 девы песнь едва слышна</a:t>
                      </a:r>
                    </a:p>
                    <a:p>
                      <a:r>
                        <a:rPr lang="ru-RU" dirty="0" smtClean="0"/>
                        <a:t>Долины в тишине глубокой.</a:t>
                      </a:r>
                      <a:endParaRPr lang="ru-RU" dirty="0"/>
                    </a:p>
                  </a:txBody>
                  <a:tcPr/>
                </a:tc>
              </a:tr>
              <a:tr h="11339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УМОЛЧАНИЕ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Поедешь</a:t>
                      </a:r>
                      <a:r>
                        <a:rPr lang="ru-RU" baseline="0" dirty="0" smtClean="0"/>
                        <a:t> скоро ты домой;</a:t>
                      </a:r>
                    </a:p>
                    <a:p>
                      <a:r>
                        <a:rPr lang="ru-RU" baseline="0" dirty="0" smtClean="0"/>
                        <a:t>Смотри ж…Да что?  Моей судьбой,</a:t>
                      </a:r>
                    </a:p>
                    <a:p>
                      <a:r>
                        <a:rPr lang="ru-RU" baseline="0" dirty="0" smtClean="0"/>
                        <a:t>Сказать по правде, очень</a:t>
                      </a:r>
                    </a:p>
                    <a:p>
                      <a:r>
                        <a:rPr lang="ru-RU" baseline="0" dirty="0" smtClean="0"/>
                        <a:t>Никто не озабочен.</a:t>
                      </a:r>
                      <a:endParaRPr lang="ru-RU" dirty="0"/>
                    </a:p>
                  </a:txBody>
                  <a:tcPr/>
                </a:tc>
              </a:tr>
              <a:tr h="15001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ЭЛЛИПСИС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Пусть…Но </a:t>
                      </a:r>
                      <a:r>
                        <a:rPr lang="ru-RU" dirty="0" err="1" smtClean="0"/>
                        <a:t>чу!гулять</a:t>
                      </a:r>
                      <a:r>
                        <a:rPr lang="ru-RU" dirty="0" smtClean="0"/>
                        <a:t> не время!</a:t>
                      </a:r>
                    </a:p>
                    <a:p>
                      <a:r>
                        <a:rPr lang="ru-RU" dirty="0" smtClean="0"/>
                        <a:t>К коням, брат, и ногу в стремя,</a:t>
                      </a:r>
                    </a:p>
                    <a:p>
                      <a:r>
                        <a:rPr lang="ru-RU" dirty="0" smtClean="0"/>
                        <a:t>Саблю вон – и в </a:t>
                      </a:r>
                      <a:r>
                        <a:rPr lang="ru-RU" dirty="0" err="1" smtClean="0"/>
                        <a:t>сечу!Вот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Пир иной нам Бог дает.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85728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Фонетические средства выразительности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142984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БЛАГОЗВУЧИЕ – красота и естественность звучания.</a:t>
            </a:r>
          </a:p>
          <a:p>
            <a:endParaRPr lang="ru-RU" dirty="0" smtClean="0"/>
          </a:p>
          <a:p>
            <a:r>
              <a:rPr lang="ru-RU" dirty="0" smtClean="0"/>
              <a:t>АССОНАНС– повторение в </a:t>
            </a:r>
            <a:r>
              <a:rPr lang="ru-RU" dirty="0" smtClean="0"/>
              <a:t>строке </a:t>
            </a:r>
            <a:r>
              <a:rPr lang="ru-RU" smtClean="0"/>
              <a:t>одинаковых гласных ( фразе</a:t>
            </a:r>
            <a:r>
              <a:rPr lang="ru-RU" dirty="0" smtClean="0"/>
              <a:t>, строфе)</a:t>
            </a:r>
          </a:p>
          <a:p>
            <a:endParaRPr lang="ru-RU" dirty="0" smtClean="0"/>
          </a:p>
          <a:p>
            <a:r>
              <a:rPr lang="ru-RU" dirty="0" smtClean="0"/>
              <a:t>ЗВУКОПИСЬ – использование звукового состава слова для усиления выразительности.</a:t>
            </a:r>
          </a:p>
          <a:p>
            <a:endParaRPr lang="ru-RU" dirty="0" smtClean="0"/>
          </a:p>
          <a:p>
            <a:r>
              <a:rPr lang="ru-RU" dirty="0" smtClean="0"/>
              <a:t>ЗВУКОВОЙ СИМВОЛИЗМ – способность звуков языка вызывать не только слуховые, но и зрительные, осязательные представления, а также многочисленные эмоции.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285728"/>
            <a:ext cx="59293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Изобразительные средства синтаксиса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071546"/>
            <a:ext cx="84296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Синтаксический параллелизм – прием поэтической речи, состоящий в сопоставлении двух явлений путем параллельного их изображения .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Раскудрявая</a:t>
            </a:r>
            <a:r>
              <a:rPr lang="ru-RU" dirty="0" smtClean="0"/>
              <a:t> березка,</a:t>
            </a:r>
          </a:p>
          <a:p>
            <a:r>
              <a:rPr lang="ru-RU" dirty="0" smtClean="0"/>
              <a:t>Ветра нет, а ты шумишь;</a:t>
            </a:r>
          </a:p>
          <a:p>
            <a:r>
              <a:rPr lang="ru-RU" dirty="0" smtClean="0"/>
              <a:t>Ретиво мое сердечко,</a:t>
            </a:r>
          </a:p>
          <a:p>
            <a:r>
              <a:rPr lang="ru-RU" dirty="0" smtClean="0"/>
              <a:t>Горя нет, а ты болишь».</a:t>
            </a:r>
          </a:p>
          <a:p>
            <a:endParaRPr lang="ru-RU" dirty="0" smtClean="0"/>
          </a:p>
          <a:p>
            <a:r>
              <a:rPr lang="ru-RU" dirty="0" smtClean="0"/>
              <a:t>Риторический вопрос – оборот поэтической речи, состоящий в высказывании утверждения в вопросительной форме.</a:t>
            </a:r>
          </a:p>
          <a:p>
            <a:r>
              <a:rPr lang="ru-RU" dirty="0" smtClean="0"/>
              <a:t>«Иль нам с Европой спорить ново?»</a:t>
            </a:r>
          </a:p>
          <a:p>
            <a:endParaRPr lang="ru-RU" dirty="0" smtClean="0"/>
          </a:p>
          <a:p>
            <a:r>
              <a:rPr lang="ru-RU" dirty="0" smtClean="0"/>
              <a:t>Обращение – оборот поэтической речи, состоящий в подчеркнутом обращении писателя к герою, читателю.</a:t>
            </a:r>
          </a:p>
          <a:p>
            <a:r>
              <a:rPr lang="ru-RU" dirty="0" smtClean="0"/>
              <a:t>«Не пой, красавица, при мне»</a:t>
            </a:r>
          </a:p>
          <a:p>
            <a:r>
              <a:rPr lang="ru-RU" dirty="0" smtClean="0"/>
              <a:t>Бессоюзие – оборот </a:t>
            </a:r>
            <a:r>
              <a:rPr lang="ru-RU" dirty="0" err="1" smtClean="0"/>
              <a:t>поэтическо</a:t>
            </a:r>
            <a:r>
              <a:rPr lang="ru-RU" dirty="0" smtClean="0"/>
              <a:t> речи, состоящий в пропуске соединительных союзов в предложении.</a:t>
            </a:r>
          </a:p>
          <a:p>
            <a:r>
              <a:rPr lang="ru-RU" dirty="0" smtClean="0"/>
              <a:t>«Швед, русский – колет, режет, рубит»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</TotalTime>
  <Words>491</Words>
  <Application>Microsoft Office PowerPoint</Application>
  <PresentationFormat>Экран (4:3)</PresentationFormat>
  <Paragraphs>87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Алексееа Яна Игоревна</dc:creator>
  <cp:lastModifiedBy>Завуч</cp:lastModifiedBy>
  <cp:revision>29</cp:revision>
  <dcterms:created xsi:type="dcterms:W3CDTF">2009-06-17T16:54:54Z</dcterms:created>
  <dcterms:modified xsi:type="dcterms:W3CDTF">2010-05-23T05:53:08Z</dcterms:modified>
</cp:coreProperties>
</file>