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3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9" d="100"/>
          <a:sy n="69" d="100"/>
        </p:scale>
        <p:origin x="-1188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4E7FDF-A76A-42FC-A24F-7EB02A23B95E}" type="datetimeFigureOut">
              <a:rPr lang="ru-RU" smtClean="0"/>
              <a:pPr/>
              <a:t>23.06.2009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CDC2DE-73CF-452C-A15D-85DA727D66C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81A7233-9928-4FD9-8667-2D217DCD8C8B}" type="datetimeFigureOut">
              <a:rPr lang="ru-RU" smtClean="0"/>
              <a:pPr/>
              <a:t>23.06.2009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67CE2C7-1963-4A08-B74A-571C1C97A4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1A7233-9928-4FD9-8667-2D217DCD8C8B}" type="datetimeFigureOut">
              <a:rPr lang="ru-RU" smtClean="0"/>
              <a:pPr/>
              <a:t>23.06.2009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7CE2C7-1963-4A08-B74A-571C1C97A4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1A7233-9928-4FD9-8667-2D217DCD8C8B}" type="datetimeFigureOut">
              <a:rPr lang="ru-RU" smtClean="0"/>
              <a:pPr/>
              <a:t>23.06.2009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7CE2C7-1963-4A08-B74A-571C1C97A4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1A7233-9928-4FD9-8667-2D217DCD8C8B}" type="datetimeFigureOut">
              <a:rPr lang="ru-RU" smtClean="0"/>
              <a:pPr/>
              <a:t>23.06.2009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7CE2C7-1963-4A08-B74A-571C1C97A4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1A7233-9928-4FD9-8667-2D217DCD8C8B}" type="datetimeFigureOut">
              <a:rPr lang="ru-RU" smtClean="0"/>
              <a:pPr/>
              <a:t>23.06.2009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7CE2C7-1963-4A08-B74A-571C1C97A4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1A7233-9928-4FD9-8667-2D217DCD8C8B}" type="datetimeFigureOut">
              <a:rPr lang="ru-RU" smtClean="0"/>
              <a:pPr/>
              <a:t>23.06.2009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7CE2C7-1963-4A08-B74A-571C1C97A4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1A7233-9928-4FD9-8667-2D217DCD8C8B}" type="datetimeFigureOut">
              <a:rPr lang="ru-RU" smtClean="0"/>
              <a:pPr/>
              <a:t>23.06.2009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7CE2C7-1963-4A08-B74A-571C1C97A4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1A7233-9928-4FD9-8667-2D217DCD8C8B}" type="datetimeFigureOut">
              <a:rPr lang="ru-RU" smtClean="0"/>
              <a:pPr/>
              <a:t>23.06.2009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7CE2C7-1963-4A08-B74A-571C1C97A4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1A7233-9928-4FD9-8667-2D217DCD8C8B}" type="datetimeFigureOut">
              <a:rPr lang="ru-RU" smtClean="0"/>
              <a:pPr/>
              <a:t>23.06.2009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7CE2C7-1963-4A08-B74A-571C1C97A4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81A7233-9928-4FD9-8667-2D217DCD8C8B}" type="datetimeFigureOut">
              <a:rPr lang="ru-RU" smtClean="0"/>
              <a:pPr/>
              <a:t>23.06.2009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7CE2C7-1963-4A08-B74A-571C1C97A4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81A7233-9928-4FD9-8667-2D217DCD8C8B}" type="datetimeFigureOut">
              <a:rPr lang="ru-RU" smtClean="0"/>
              <a:pPr/>
              <a:t>23.06.2009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67CE2C7-1963-4A08-B74A-571C1C97A4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81A7233-9928-4FD9-8667-2D217DCD8C8B}" type="datetimeFigureOut">
              <a:rPr lang="ru-RU" smtClean="0"/>
              <a:pPr/>
              <a:t>23.06.2009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67CE2C7-1963-4A08-B74A-571C1C97A4F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571480"/>
            <a:ext cx="7772400" cy="1829761"/>
          </a:xfrm>
        </p:spPr>
        <p:txBody>
          <a:bodyPr/>
          <a:lstStyle/>
          <a:p>
            <a:pPr algn="ctr"/>
            <a:r>
              <a:rPr lang="ru-RU" dirty="0" smtClean="0"/>
              <a:t>Михаил Булгаков</a:t>
            </a:r>
            <a:br>
              <a:rPr lang="ru-RU" dirty="0" smtClean="0"/>
            </a:br>
            <a:r>
              <a:rPr lang="ru-RU" dirty="0" smtClean="0"/>
              <a:t>«Мастер и Маргарита»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3286124"/>
            <a:ext cx="7772400" cy="1199704"/>
          </a:xfrm>
        </p:spPr>
        <p:txBody>
          <a:bodyPr/>
          <a:lstStyle/>
          <a:p>
            <a:pPr algn="ctr"/>
            <a:r>
              <a:rPr lang="ru-RU" dirty="0" smtClean="0"/>
              <a:t>Взаимодействие в романе </a:t>
            </a:r>
          </a:p>
          <a:p>
            <a:pPr algn="ctr"/>
            <a:r>
              <a:rPr lang="ru-RU" dirty="0" smtClean="0"/>
              <a:t>библейского, земного и вечного миров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85720" y="5214950"/>
            <a:ext cx="35004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Проект выполнила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ученица 10 «Д» класса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МОУ «Гимназия №3»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Стрельчук Юлия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Зеркальность композиции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714480" y="4357694"/>
            <a:ext cx="70009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«…я читала про тьму, которая пришла со Средиземного моря </a:t>
            </a:r>
            <a:r>
              <a:rPr lang="en-US" sz="1600" dirty="0" smtClean="0"/>
              <a:t>&lt;…&gt; </a:t>
            </a:r>
            <a:r>
              <a:rPr lang="ru-RU" sz="1600" dirty="0" smtClean="0"/>
              <a:t>Мне кажется, что и сейчас будет дождь»;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43042" y="5214950"/>
            <a:ext cx="32147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«…не испугавшихся </a:t>
            </a:r>
            <a:r>
              <a:rPr lang="ru-RU" sz="1600" b="1" i="1" dirty="0" smtClean="0"/>
              <a:t>адской</a:t>
            </a:r>
            <a:r>
              <a:rPr lang="ru-RU" sz="1600" dirty="0" smtClean="0"/>
              <a:t> жары…»;</a:t>
            </a:r>
          </a:p>
          <a:p>
            <a:pPr algn="ctr"/>
            <a:r>
              <a:rPr lang="ru-RU" sz="1600" dirty="0" smtClean="0"/>
              <a:t>«жар еще был невыносим»</a:t>
            </a:r>
            <a:endParaRPr lang="ru-RU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5286380" y="5143512"/>
            <a:ext cx="32861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«…когда солнце, раскалив Москву, в сухом тумане валилось куда-то за Садовое кольцо…»</a:t>
            </a:r>
            <a:endParaRPr lang="ru-RU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1643042" y="1500174"/>
            <a:ext cx="1857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30-е гг. </a:t>
            </a:r>
            <a:r>
              <a:rPr lang="en-US" dirty="0" smtClean="0"/>
              <a:t>I </a:t>
            </a:r>
            <a:r>
              <a:rPr lang="ru-RU" dirty="0" smtClean="0"/>
              <a:t>тыс.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5857884" y="1500174"/>
            <a:ext cx="2071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30-е гг. </a:t>
            </a:r>
            <a:r>
              <a:rPr lang="en-US" dirty="0" smtClean="0"/>
              <a:t>XX </a:t>
            </a:r>
            <a:r>
              <a:rPr lang="ru-RU" dirty="0" smtClean="0"/>
              <a:t>тыс.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1285852" y="857232"/>
            <a:ext cx="27146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Библейский мир</a:t>
            </a:r>
            <a:endParaRPr lang="ru-RU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6286512" y="857232"/>
            <a:ext cx="22145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Земной мир</a:t>
            </a:r>
            <a:endParaRPr lang="ru-RU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1643042" y="2214554"/>
            <a:ext cx="67151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Совпадение дней недели: ключевые события обоих сюжетов – бал у Сатаны и казнь Иешуа – происходят в пятницу</a:t>
            </a:r>
            <a:endParaRPr lang="ru-RU" sz="20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857620" y="1071546"/>
            <a:ext cx="185018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50800" h="38100" prst="riblet"/>
            </a:sp3d>
          </a:bodyPr>
          <a:lstStyle/>
          <a:p>
            <a:pPr algn="ctr"/>
            <a:r>
              <a:rPr lang="ru-RU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время</a:t>
            </a:r>
            <a:endParaRPr lang="ru-RU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786182" y="3500438"/>
            <a:ext cx="202010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50800" h="38100" prst="riblet"/>
            </a:sp3d>
          </a:bodyPr>
          <a:lstStyle/>
          <a:p>
            <a:pPr algn="ctr"/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погода</a:t>
            </a:r>
            <a:endParaRPr lang="ru-RU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Заключение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357290" y="1357298"/>
            <a:ext cx="6643734" cy="383619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Введение в роман нескольких миров было необходимо для того, </a:t>
            </a:r>
            <a:r>
              <a:rPr lang="ru-RU" smtClean="0"/>
              <a:t>чтобы </a:t>
            </a:r>
            <a:r>
              <a:rPr lang="ru-RU" smtClean="0"/>
              <a:t>понять, </a:t>
            </a:r>
            <a:r>
              <a:rPr lang="ru-RU" dirty="0" smtClean="0"/>
              <a:t>насколько люди изменились  за 2 тысячи лет.  Испытав в Варьете московскую публику, Воланд приходит к выводу, что общечеловеческие проблемы остались прежними.</a:t>
            </a:r>
          </a:p>
          <a:p>
            <a:pPr algn="ctr"/>
            <a:endParaRPr lang="ru-RU" dirty="0" smtClean="0"/>
          </a:p>
          <a:p>
            <a:pPr algn="ctr"/>
            <a:r>
              <a:rPr lang="ru-RU" dirty="0" smtClean="0"/>
              <a:t>- Ну что же, - задумчиво отозвался тот, - они – люди как люди. Любят деньги, но ведь это всегда было… Человечество любит деньги, из чего бы те не были сделаны </a:t>
            </a:r>
            <a:r>
              <a:rPr lang="en-US" dirty="0" smtClean="0"/>
              <a:t>&lt;…&gt; </a:t>
            </a:r>
            <a:r>
              <a:rPr lang="ru-RU" dirty="0" smtClean="0"/>
              <a:t>Ну, легкомысленны… ну, что ж… и милосердие иногда стучится в их сердца… </a:t>
            </a:r>
            <a:r>
              <a:rPr lang="ru-RU" b="1" i="1" dirty="0" smtClean="0"/>
              <a:t>в общем, напоминают прежних… </a:t>
            </a:r>
            <a:r>
              <a:rPr lang="ru-RU" dirty="0" smtClean="0"/>
              <a:t>квартирный вопрос только испортил их…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500042"/>
            <a:ext cx="8572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Myriad Pro Cond" pitchFamily="34" charset="0"/>
              </a:rPr>
              <a:t> </a:t>
            </a:r>
            <a:r>
              <a:rPr lang="ru-RU" sz="2400" dirty="0" smtClean="0">
                <a:latin typeface="Bookman Old Style" pitchFamily="18" charset="0"/>
              </a:rPr>
              <a:t>«...Истина есть единая сущность о трех ипостасях…»</a:t>
            </a:r>
          </a:p>
          <a:p>
            <a:pPr algn="r"/>
            <a:r>
              <a:rPr lang="ru-RU" dirty="0" smtClean="0"/>
              <a:t>П.А. Флоренский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3071802" y="1785926"/>
            <a:ext cx="3143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композиция – три пласта</a:t>
            </a: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5572132" y="2214554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10800000" flipV="1">
            <a:off x="2500298" y="2214554"/>
            <a:ext cx="1000132" cy="928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5400000">
            <a:off x="4036215" y="2750339"/>
            <a:ext cx="107157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428728" y="3143248"/>
            <a:ext cx="2000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реальный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3786182" y="3357562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библейский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6357950" y="3143248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вечный</a:t>
            </a:r>
            <a:endParaRPr lang="ru-RU" dirty="0"/>
          </a:p>
        </p:txBody>
      </p:sp>
      <p:sp>
        <p:nvSpPr>
          <p:cNvPr id="16" name="Правая фигурная скобка 15"/>
          <p:cNvSpPr/>
          <p:nvPr/>
        </p:nvSpPr>
        <p:spPr>
          <a:xfrm rot="5400000">
            <a:off x="4071934" y="1142984"/>
            <a:ext cx="785818" cy="6072230"/>
          </a:xfrm>
          <a:prstGeom prst="rightBrace">
            <a:avLst>
              <a:gd name="adj1" fmla="val 8333"/>
              <a:gd name="adj2" fmla="val 4931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071538" y="4643446"/>
            <a:ext cx="65008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ИДЕЯ РОМАНА</a:t>
            </a:r>
          </a:p>
          <a:p>
            <a:pPr algn="ctr"/>
            <a:r>
              <a:rPr lang="ru-RU" dirty="0" smtClean="0"/>
              <a:t>Человек должен нести нравственную ответственность за свои поступки. 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01281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Библейский мир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5720" y="785794"/>
            <a:ext cx="4040188" cy="762000"/>
          </a:xfrm>
        </p:spPr>
        <p:txBody>
          <a:bodyPr/>
          <a:lstStyle/>
          <a:p>
            <a:pPr algn="ctr"/>
            <a:r>
              <a:rPr lang="ru-RU" dirty="0" smtClean="0"/>
              <a:t>Понтий Пилат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14876" y="785794"/>
            <a:ext cx="4041775" cy="762000"/>
          </a:xfrm>
        </p:spPr>
        <p:txBody>
          <a:bodyPr/>
          <a:lstStyle/>
          <a:p>
            <a:pPr algn="ctr"/>
            <a:r>
              <a:rPr lang="ru-RU" dirty="0" smtClean="0"/>
              <a:t>Иешуа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85720" y="1857364"/>
            <a:ext cx="4040188" cy="478634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1400" dirty="0" smtClean="0"/>
              <a:t>Осознание своей власти: «Я могу перерезать этот волосок!»;</a:t>
            </a:r>
          </a:p>
          <a:p>
            <a:pPr>
              <a:buFont typeface="Wingdings" pitchFamily="2" charset="2"/>
              <a:buChar char="Ø"/>
            </a:pPr>
            <a:r>
              <a:rPr lang="ru-RU" sz="1400" dirty="0" smtClean="0"/>
              <a:t>Попытки спасти Иешуа;</a:t>
            </a:r>
          </a:p>
          <a:p>
            <a:pPr>
              <a:buFont typeface="Wingdings" pitchFamily="2" charset="2"/>
              <a:buChar char="Ø"/>
            </a:pPr>
            <a:r>
              <a:rPr lang="ru-RU" sz="1400" dirty="0" smtClean="0"/>
              <a:t>Неспособность действовать в соответствии со своими желаниями;</a:t>
            </a:r>
          </a:p>
          <a:p>
            <a:pPr>
              <a:buFont typeface="Wingdings" pitchFamily="2" charset="2"/>
              <a:buChar char="Ø"/>
            </a:pPr>
            <a:r>
              <a:rPr lang="ru-RU" sz="1400" dirty="0" smtClean="0"/>
              <a:t>- И настанет царство истины? – Оно никогда не настанет!</a:t>
            </a:r>
          </a:p>
          <a:p>
            <a:pPr>
              <a:buFont typeface="Wingdings" pitchFamily="2" charset="2"/>
              <a:buChar char="Ø"/>
            </a:pPr>
            <a:r>
              <a:rPr lang="ru-RU" sz="1400" dirty="0" smtClean="0"/>
              <a:t>Использование власти с целью устрашения:</a:t>
            </a:r>
          </a:p>
          <a:p>
            <a:pPr>
              <a:buNone/>
            </a:pPr>
            <a:r>
              <a:rPr lang="ru-RU" sz="1400" dirty="0" smtClean="0"/>
              <a:t>     - Побереги себя, первосвященник! – Так знай же, что не будет тебе, первосвященник, отныне покоя!</a:t>
            </a:r>
          </a:p>
          <a:p>
            <a:pPr>
              <a:buFont typeface="Wingdings" pitchFamily="2" charset="2"/>
              <a:buChar char="Ø"/>
            </a:pPr>
            <a:r>
              <a:rPr lang="ru-RU" sz="1400" u="sng" dirty="0" smtClean="0"/>
              <a:t>Трусость</a:t>
            </a:r>
            <a:endParaRPr lang="ru-RU" sz="1400" dirty="0" smtClean="0"/>
          </a:p>
          <a:p>
            <a:pPr>
              <a:buNone/>
            </a:pPr>
            <a:r>
              <a:rPr lang="ru-RU" sz="1400" dirty="0" smtClean="0"/>
              <a:t>     «Или ты думаешь, что я готов занять твое место?»;</a:t>
            </a:r>
          </a:p>
          <a:p>
            <a:pPr>
              <a:buNone/>
            </a:pPr>
            <a:r>
              <a:rPr lang="ru-RU" sz="1400" dirty="0" smtClean="0"/>
              <a:t>     «Он не хотел почему-то видеть группу осужденных, которых, как он это прекрасно знал, сейчас вслед за ним возводят на помост».</a:t>
            </a:r>
          </a:p>
          <a:p>
            <a:endParaRPr lang="ru-RU" sz="1400" dirty="0" smtClean="0"/>
          </a:p>
          <a:p>
            <a:pPr>
              <a:buFont typeface="Wingdings" pitchFamily="2" charset="2"/>
              <a:buChar char="Ø"/>
            </a:pPr>
            <a:endParaRPr lang="ru-RU" sz="1400" dirty="0" smtClean="0"/>
          </a:p>
          <a:p>
            <a:pPr>
              <a:buFont typeface="Wingdings" pitchFamily="2" charset="2"/>
              <a:buChar char="Ø"/>
            </a:pPr>
            <a:endParaRPr lang="ru-RU" sz="1400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4876" y="1857364"/>
            <a:ext cx="4041775" cy="4786346"/>
          </a:xfrm>
        </p:spPr>
        <p:txBody>
          <a:bodyPr>
            <a:normAutofit/>
          </a:bodyPr>
          <a:lstStyle/>
          <a:p>
            <a:r>
              <a:rPr lang="ru-RU" sz="1400" dirty="0" smtClean="0"/>
              <a:t>«Нет никого. Я один в мире»;</a:t>
            </a:r>
          </a:p>
          <a:p>
            <a:r>
              <a:rPr lang="ru-RU" sz="1400" dirty="0" smtClean="0"/>
              <a:t>«Я, игемон, говорил о том, что рухнет храм старой веры и создастся новый храм истины»;</a:t>
            </a:r>
          </a:p>
          <a:p>
            <a:r>
              <a:rPr lang="ru-RU" sz="1400" dirty="0" smtClean="0"/>
              <a:t>«Перерезать волосок уж наверное может лишь тот, кто его подвесил»;</a:t>
            </a:r>
          </a:p>
          <a:p>
            <a:r>
              <a:rPr lang="ru-RU" sz="1400" dirty="0" smtClean="0"/>
              <a:t>«…злых людей нет на свете…»;</a:t>
            </a:r>
          </a:p>
          <a:p>
            <a:r>
              <a:rPr lang="ru-RU" sz="1400" dirty="0" smtClean="0"/>
              <a:t>«…всякая власть является насилием над людьми и что настанет время, когда не будет власти ни кесарей, ни какой-либо иной власти. Человек перейдет в царство истины и справедливости, где вообще не будет надобна никакая власть»;</a:t>
            </a:r>
          </a:p>
          <a:p>
            <a:r>
              <a:rPr lang="ru-RU" sz="1400" u="sng" dirty="0" smtClean="0"/>
              <a:t>Милосердие</a:t>
            </a:r>
          </a:p>
          <a:p>
            <a:pPr>
              <a:buNone/>
            </a:pPr>
            <a:r>
              <a:rPr lang="ru-RU" sz="1400" dirty="0" smtClean="0"/>
              <a:t>     «Иешуа… попросил палача: «-Дай попить и ему»;</a:t>
            </a:r>
          </a:p>
          <a:p>
            <a:r>
              <a:rPr lang="ru-RU" sz="1400" dirty="0" smtClean="0"/>
              <a:t>«в числе человеческих пороков одним из самых главных он считает </a:t>
            </a:r>
            <a:r>
              <a:rPr lang="ru-RU" sz="1400" b="1" dirty="0" smtClean="0"/>
              <a:t>трусость</a:t>
            </a:r>
            <a:r>
              <a:rPr lang="ru-RU" sz="1400" dirty="0" smtClean="0"/>
              <a:t>».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42862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Земной мир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7158" y="714356"/>
            <a:ext cx="4040188" cy="642942"/>
          </a:xfrm>
        </p:spPr>
        <p:txBody>
          <a:bodyPr/>
          <a:lstStyle/>
          <a:p>
            <a:pPr algn="ctr"/>
            <a:r>
              <a:rPr lang="ru-RU" dirty="0" smtClean="0"/>
              <a:t>Берлиоз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3438" y="714356"/>
            <a:ext cx="4041775" cy="642942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Мастер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57158" y="1571612"/>
            <a:ext cx="4040188" cy="5084771"/>
          </a:xfrm>
        </p:spPr>
        <p:txBody>
          <a:bodyPr>
            <a:normAutofit/>
          </a:bodyPr>
          <a:lstStyle/>
          <a:p>
            <a:r>
              <a:rPr lang="ru-RU" sz="1400" dirty="0" smtClean="0"/>
              <a:t>«М.А. Берлиоз, редактор толстого художественного журнала и председатель правления одной из крупнейших московских литературных организаций»;</a:t>
            </a:r>
          </a:p>
          <a:p>
            <a:r>
              <a:rPr lang="ru-RU" sz="1400" dirty="0" smtClean="0"/>
              <a:t>- Сам человек и управляет;</a:t>
            </a:r>
          </a:p>
          <a:p>
            <a:r>
              <a:rPr lang="ru-RU" sz="1400" dirty="0" smtClean="0"/>
              <a:t>- Сегодняшний вечер мне известен более-менее точно;</a:t>
            </a:r>
          </a:p>
          <a:p>
            <a:r>
              <a:rPr lang="ru-RU" sz="1400" dirty="0" smtClean="0"/>
              <a:t>-…в 10 вечера в МАССОЛИТе состоится заседание и я буду там председательствовать;</a:t>
            </a:r>
          </a:p>
          <a:p>
            <a:r>
              <a:rPr lang="ru-RU" sz="1400" dirty="0" smtClean="0"/>
              <a:t>«…он спрашивал меня о том, кто я таков и откуда я взялся, давно ли пишу и почему обо мне ничего не было слышно раньше, и даже задал, с моей точки зрения, совсем идиотский вопрос: кто это меня надоумил сочинить роман на такую странную тему?»;</a:t>
            </a:r>
          </a:p>
          <a:p>
            <a:r>
              <a:rPr lang="ru-RU" sz="1400" dirty="0" smtClean="0"/>
              <a:t>«Тут он засуетился, начал что-то мямлить и заявил, что самолично решить этот вопрос он не  может…»</a:t>
            </a:r>
          </a:p>
          <a:p>
            <a:endParaRPr lang="ru-RU" sz="1400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3438" y="1571612"/>
            <a:ext cx="4041775" cy="5084771"/>
          </a:xfrm>
        </p:spPr>
        <p:txBody>
          <a:bodyPr>
            <a:normAutofit/>
          </a:bodyPr>
          <a:lstStyle/>
          <a:p>
            <a:r>
              <a:rPr lang="ru-RU" sz="1400" dirty="0" smtClean="0"/>
              <a:t>- Хороши ваши стихи, скажите сами?</a:t>
            </a:r>
          </a:p>
          <a:p>
            <a:pPr>
              <a:buNone/>
            </a:pPr>
            <a:r>
              <a:rPr lang="ru-RU" sz="1400" dirty="0" smtClean="0"/>
              <a:t>     -Чудовищны! – вдруг смело и откровенно произнес Иван.</a:t>
            </a:r>
          </a:p>
          <a:p>
            <a:pPr>
              <a:buNone/>
            </a:pPr>
            <a:r>
              <a:rPr lang="ru-RU" sz="1400" dirty="0" smtClean="0"/>
              <a:t>     - Не пишите больше! – попросил пришедший умоляюще.</a:t>
            </a:r>
          </a:p>
          <a:p>
            <a:r>
              <a:rPr lang="ru-RU" sz="1400" dirty="0" smtClean="0"/>
              <a:t>«И голова моя становилась легкой от утомления, и Пилат летел к концу…»</a:t>
            </a:r>
          </a:p>
          <a:p>
            <a:r>
              <a:rPr lang="ru-RU" sz="1400" dirty="0" smtClean="0"/>
              <a:t>«Тот, кто называл себя мастером, лихорадочно работал над своим романом»;</a:t>
            </a:r>
          </a:p>
          <a:p>
            <a:r>
              <a:rPr lang="ru-RU" sz="1400" dirty="0" smtClean="0"/>
              <a:t>- И я вышел в жизнь, держа его в руках, и тогда моя жизнь кончилась»;</a:t>
            </a:r>
          </a:p>
          <a:p>
            <a:r>
              <a:rPr lang="ru-RU" sz="1400" dirty="0" smtClean="0"/>
              <a:t>«…чудовищная неудача с этим романом как бы вынула у меня часть души»;</a:t>
            </a:r>
          </a:p>
          <a:p>
            <a:r>
              <a:rPr lang="ru-RU" sz="1400" dirty="0" smtClean="0"/>
              <a:t>- Я возненавидел этот роман, и я боюсь.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58418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Вечный мир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28596" y="857232"/>
            <a:ext cx="3929090" cy="762000"/>
          </a:xfrm>
        </p:spPr>
        <p:txBody>
          <a:bodyPr/>
          <a:lstStyle/>
          <a:p>
            <a:pPr algn="ctr"/>
            <a:r>
              <a:rPr lang="ru-RU" dirty="0" smtClean="0"/>
              <a:t>Понтий Пилат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86314" y="857232"/>
            <a:ext cx="3898899" cy="762000"/>
          </a:xfrm>
        </p:spPr>
        <p:txBody>
          <a:bodyPr/>
          <a:lstStyle/>
          <a:p>
            <a:pPr algn="ctr"/>
            <a:r>
              <a:rPr lang="ru-RU" dirty="0" smtClean="0"/>
              <a:t>Мастер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28596" y="1857365"/>
            <a:ext cx="3929090" cy="1928826"/>
          </a:xfrm>
        </p:spPr>
        <p:txBody>
          <a:bodyPr>
            <a:normAutofit/>
          </a:bodyPr>
          <a:lstStyle/>
          <a:p>
            <a:r>
              <a:rPr lang="ru-RU" sz="1800" dirty="0" smtClean="0"/>
              <a:t>Его удел:</a:t>
            </a:r>
          </a:p>
          <a:p>
            <a:pPr>
              <a:buNone/>
            </a:pPr>
            <a:r>
              <a:rPr lang="ru-RU" sz="1800" dirty="0" smtClean="0"/>
              <a:t>   «Около двух тысяч лет сидит он на этой площадке и спит, но когда приходит полная луна, как видите, его терзает бессонница».</a:t>
            </a:r>
            <a:endParaRPr lang="ru-RU" sz="1800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86314" y="1857365"/>
            <a:ext cx="3929090" cy="2214578"/>
          </a:xfrm>
        </p:spPr>
        <p:txBody>
          <a:bodyPr>
            <a:normAutofit lnSpcReduction="10000"/>
          </a:bodyPr>
          <a:lstStyle/>
          <a:p>
            <a:r>
              <a:rPr lang="ru-RU" sz="1600" dirty="0" smtClean="0"/>
              <a:t>Его удел – покой.</a:t>
            </a:r>
          </a:p>
          <a:p>
            <a:pPr>
              <a:buNone/>
            </a:pPr>
            <a:r>
              <a:rPr lang="ru-RU" sz="1600" dirty="0" smtClean="0"/>
              <a:t>   - Он  не  заслужил  света, он  заслужил  покой, -  печальным  голосом проговорил Левий.</a:t>
            </a:r>
          </a:p>
          <a:p>
            <a:r>
              <a:rPr lang="ru-RU" sz="1600" dirty="0" smtClean="0"/>
              <a:t> - Вот твой дом, твой вечный дом. Я знаю,  что вечером к тебе придут те, кого ты любишь, кем ты интересуешься  и  кто  тебя</a:t>
            </a:r>
          </a:p>
          <a:p>
            <a:pPr>
              <a:buNone/>
            </a:pPr>
            <a:r>
              <a:rPr lang="ru-RU" sz="1600" dirty="0" smtClean="0"/>
              <a:t>    не встревожит.</a:t>
            </a:r>
          </a:p>
        </p:txBody>
      </p:sp>
      <p:sp>
        <p:nvSpPr>
          <p:cNvPr id="7" name="Выгнутая вправо стрелка 6"/>
          <p:cNvSpPr/>
          <p:nvPr/>
        </p:nvSpPr>
        <p:spPr>
          <a:xfrm rot="5400000">
            <a:off x="4304107" y="2125257"/>
            <a:ext cx="892975" cy="4357718"/>
          </a:xfrm>
          <a:prstGeom prst="curvedLeftArrow">
            <a:avLst>
              <a:gd name="adj1" fmla="val 25000"/>
              <a:gd name="adj2" fmla="val 42091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28662" y="5072074"/>
            <a:ext cx="76438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 Булгакову, простить человека может только человек.  За пределами своего земного существования мастер получает возможность закончить свой роман сценой прощения – христианским началом.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3042" y="0"/>
            <a:ext cx="5472122" cy="868346"/>
          </a:xfrm>
        </p:spPr>
        <p:txBody>
          <a:bodyPr/>
          <a:lstStyle/>
          <a:p>
            <a:pPr algn="ctr"/>
            <a:r>
              <a:rPr lang="ru-RU" dirty="0" smtClean="0"/>
              <a:t>Воланд</a:t>
            </a:r>
            <a:endParaRPr lang="ru-RU" dirty="0"/>
          </a:p>
        </p:txBody>
      </p:sp>
      <p:sp>
        <p:nvSpPr>
          <p:cNvPr id="8" name="Стрелка вниз 7"/>
          <p:cNvSpPr/>
          <p:nvPr/>
        </p:nvSpPr>
        <p:spPr>
          <a:xfrm>
            <a:off x="4357686" y="928670"/>
            <a:ext cx="357190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 rot="19867985">
            <a:off x="5545018" y="836509"/>
            <a:ext cx="357190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 rot="1563463">
            <a:off x="3179171" y="835201"/>
            <a:ext cx="357190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928794" y="1571612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библейский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6000760" y="1857364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4071934" y="1857364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4000496" y="1714488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земной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5857884" y="1571612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вечный</a:t>
            </a:r>
            <a:endParaRPr lang="ru-RU" dirty="0"/>
          </a:p>
        </p:txBody>
      </p:sp>
      <p:sp>
        <p:nvSpPr>
          <p:cNvPr id="18" name="Правая фигурная скобка 17"/>
          <p:cNvSpPr/>
          <p:nvPr/>
        </p:nvSpPr>
        <p:spPr>
          <a:xfrm rot="5400000">
            <a:off x="4143372" y="-285776"/>
            <a:ext cx="500065" cy="4929222"/>
          </a:xfrm>
          <a:prstGeom prst="rightBrace">
            <a:avLst>
              <a:gd name="adj1" fmla="val 52662"/>
              <a:gd name="adj2" fmla="val 5027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2143108" y="2500306"/>
            <a:ext cx="48577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Его роль в объединении трех миров</a:t>
            </a:r>
            <a:endParaRPr lang="ru-RU" sz="2000" dirty="0"/>
          </a:p>
        </p:txBody>
      </p:sp>
      <p:sp>
        <p:nvSpPr>
          <p:cNvPr id="21" name="Выноска-облако 20"/>
          <p:cNvSpPr/>
          <p:nvPr/>
        </p:nvSpPr>
        <p:spPr>
          <a:xfrm>
            <a:off x="571472" y="3357562"/>
            <a:ext cx="3143272" cy="1643074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785786" y="3929066"/>
            <a:ext cx="26432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Дьявол ли Воланд?</a:t>
            </a:r>
            <a:endParaRPr lang="ru-RU" sz="20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4572000" y="3214686"/>
            <a:ext cx="3929090" cy="22467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Воланд принципиально не является христианским дьяволом, хотя бы потому, что беспрестанно издевается над серостью, лицемерием и двоедушием, срывает маски. Настоящий дьявол всячески бы приветствовал </a:t>
            </a:r>
          </a:p>
          <a:p>
            <a:pPr algn="ctr"/>
            <a:r>
              <a:rPr lang="ru-RU" sz="1400" dirty="0" smtClean="0"/>
              <a:t>ложь, порок и двуличие.</a:t>
            </a:r>
          </a:p>
          <a:p>
            <a:pPr algn="ctr"/>
            <a:r>
              <a:rPr lang="ru-RU" sz="1400" dirty="0" smtClean="0"/>
              <a:t> В романе «Мастер и Маргарита» Воланд предстает как абсолютное зло, необходимое для существования добра.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42852"/>
            <a:ext cx="8229600" cy="57148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Зеркальность композиции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428728" y="642918"/>
            <a:ext cx="27860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Библейский мир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5929322" y="642918"/>
            <a:ext cx="20717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Земной мир</a:t>
            </a:r>
            <a:endParaRPr lang="ru-RU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2285984" y="1928802"/>
            <a:ext cx="5429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Маргарита – Левий Матвей</a:t>
            </a:r>
          </a:p>
          <a:p>
            <a:pPr algn="ctr"/>
            <a:r>
              <a:rPr lang="ru-RU" dirty="0" smtClean="0"/>
              <a:t>«… опоздала, как несчастный Левий Матвей»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3286116" y="3071810"/>
            <a:ext cx="3143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Иуда – Маргарита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14348" y="3929066"/>
            <a:ext cx="39290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«В тени оно представилось смотрящему белым, как мел и каким-то одухотворенно красивым»</a:t>
            </a:r>
            <a:endParaRPr lang="ru-RU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4857752" y="3929066"/>
            <a:ext cx="42862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«…исчезало её временное ведьмино косоглазие и жестокость и буйность черт. Лицо покойной посветлело и, наконец, смягчилось, и оскал ее стал не хищным, просто женственным страдальческим оскалом…»</a:t>
            </a:r>
            <a:endParaRPr lang="ru-RU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1643042" y="5715016"/>
            <a:ext cx="67151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Оба героя – и Иуда, и Маргарита, при жизни продали душу дьяволу.  После смерти же они вновь обретают свою истинную сущность.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071934" y="1000108"/>
            <a:ext cx="168507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50800" h="38100" prst="riblet"/>
            </a:sp3d>
          </a:bodyPr>
          <a:lstStyle/>
          <a:p>
            <a:pPr algn="ctr"/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герои</a:t>
            </a:r>
            <a:endParaRPr lang="ru-RU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725470"/>
          </a:xfrm>
        </p:spPr>
        <p:txBody>
          <a:bodyPr/>
          <a:lstStyle/>
          <a:p>
            <a:pPr algn="ctr"/>
            <a:r>
              <a:rPr lang="ru-RU" dirty="0" smtClean="0"/>
              <a:t>Зеркальность композиции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500430" y="1714488"/>
            <a:ext cx="28575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свобода, власть</a:t>
            </a:r>
            <a:endParaRPr lang="ru-RU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071538" y="2428868"/>
            <a:ext cx="2643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Иешуа</a:t>
            </a:r>
            <a:r>
              <a:rPr lang="en-US" sz="2400" dirty="0" smtClean="0"/>
              <a:t>/</a:t>
            </a:r>
            <a:r>
              <a:rPr lang="ru-RU" sz="2400" dirty="0" smtClean="0"/>
              <a:t>Мастер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714876" y="2428868"/>
            <a:ext cx="50006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Понтий Пилат</a:t>
            </a:r>
            <a:r>
              <a:rPr lang="en-US" sz="2400" dirty="0" smtClean="0"/>
              <a:t>/</a:t>
            </a:r>
            <a:r>
              <a:rPr lang="ru-RU" sz="2400" dirty="0" smtClean="0"/>
              <a:t>Берлиоз</a:t>
            </a:r>
            <a:endParaRPr lang="ru-RU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5786446" y="3357562"/>
            <a:ext cx="27860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считаются могущественными людьми </a:t>
            </a:r>
          </a:p>
          <a:p>
            <a:pPr algn="ctr"/>
            <a:r>
              <a:rPr lang="ru-RU" u="sng" dirty="0" smtClean="0"/>
              <a:t>НО</a:t>
            </a:r>
          </a:p>
          <a:p>
            <a:pPr algn="ctr"/>
            <a:r>
              <a:rPr lang="ru-RU" b="1" i="1" dirty="0" smtClean="0"/>
              <a:t>рабы должности</a:t>
            </a:r>
            <a:endParaRPr lang="ru-RU" b="1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1071538" y="3429000"/>
            <a:ext cx="250033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Слабые мира сего</a:t>
            </a:r>
          </a:p>
          <a:p>
            <a:pPr algn="ctr"/>
            <a:r>
              <a:rPr lang="ru-RU" u="sng" dirty="0" smtClean="0"/>
              <a:t>НО</a:t>
            </a:r>
          </a:p>
          <a:p>
            <a:pPr algn="ctr"/>
            <a:r>
              <a:rPr lang="ru-RU" dirty="0" smtClean="0"/>
              <a:t>Иешуа до конца несет свое учение;</a:t>
            </a:r>
          </a:p>
          <a:p>
            <a:pPr algn="ctr"/>
            <a:r>
              <a:rPr lang="ru-RU" dirty="0" smtClean="0"/>
              <a:t>Мастер счастлив во время творчества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071934" y="1000108"/>
            <a:ext cx="168507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50800" h="38100" prst="riblet"/>
            </a:sp3d>
          </a:bodyPr>
          <a:lstStyle/>
          <a:p>
            <a:pPr algn="ctr"/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герои</a:t>
            </a:r>
            <a:endParaRPr lang="ru-RU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14290"/>
            <a:ext cx="8229600" cy="71438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Зеркальность композиции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214942" y="1785926"/>
            <a:ext cx="364333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dirty="0" smtClean="0"/>
              <a:t>  Предстал перед прокуратором с большим синяком под левым глазом;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  В углу рта Иешуа ссадина;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  Иешуа был сжигаем солнцем на столбе;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  Разорванный голубой хитон Иешуа превращается в грязные тряпки, от которых отказались даже палачи;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  Иисуса именуют Мессией</a:t>
            </a:r>
          </a:p>
          <a:p>
            <a:pPr>
              <a:buFont typeface="Wingdings" pitchFamily="2" charset="2"/>
              <a:buChar char="Ø"/>
            </a:pP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714348" y="1785926"/>
            <a:ext cx="385765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dirty="0" smtClean="0"/>
              <a:t>  У Воланда левый глаз «пустой, мёртвый»;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  у Воланда «угол рта оттянут к низу»;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  «кожу на лице Воланда как будто бы навеки сжёг загар»;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  Воланд перед балом «одет в одну ночную длинную рубашку, грязную и заплатанную на левом плече»;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  Воланда называют мессиром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000100" y="5214950"/>
            <a:ext cx="74295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Некоторые черты внешности Воланда и Иешуа схожи.  Возможно, это не случайно: оба героя несут добро, хотя и в различной форме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928794" y="857232"/>
            <a:ext cx="580479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Воланд и Иешуа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1221</TotalTime>
  <Words>1147</Words>
  <Application>Microsoft Office PowerPoint</Application>
  <PresentationFormat>Экран (4:3)</PresentationFormat>
  <Paragraphs>123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Открытая</vt:lpstr>
      <vt:lpstr>Михаил Булгаков «Мастер и Маргарита»</vt:lpstr>
      <vt:lpstr>Слайд 2</vt:lpstr>
      <vt:lpstr>Библейский мир </vt:lpstr>
      <vt:lpstr>Земной мир</vt:lpstr>
      <vt:lpstr>Вечный мир</vt:lpstr>
      <vt:lpstr>Воланд</vt:lpstr>
      <vt:lpstr>Зеркальность композиции</vt:lpstr>
      <vt:lpstr>Зеркальность композиции</vt:lpstr>
      <vt:lpstr>Зеркальность композиции</vt:lpstr>
      <vt:lpstr>Зеркальность композиции</vt:lpstr>
      <vt:lpstr>Заключение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Михаил Булгаков «Мастер и Маргарита»</dc:title>
  <dc:creator>111</dc:creator>
  <cp:lastModifiedBy>Завуч</cp:lastModifiedBy>
  <cp:revision>127</cp:revision>
  <dcterms:created xsi:type="dcterms:W3CDTF">2009-06-16T17:20:33Z</dcterms:created>
  <dcterms:modified xsi:type="dcterms:W3CDTF">2009-06-23T16:20:31Z</dcterms:modified>
</cp:coreProperties>
</file>