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7" r:id="rId2"/>
    <p:sldId id="258" r:id="rId3"/>
    <p:sldId id="259" r:id="rId4"/>
    <p:sldId id="261" r:id="rId5"/>
    <p:sldId id="262" r:id="rId6"/>
    <p:sldId id="269" r:id="rId7"/>
    <p:sldId id="270" r:id="rId8"/>
    <p:sldId id="263" r:id="rId9"/>
    <p:sldId id="271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167" autoAdjust="0"/>
  </p:normalViewPr>
  <p:slideViewPr>
    <p:cSldViewPr>
      <p:cViewPr>
        <p:scale>
          <a:sx n="100" d="100"/>
          <a:sy n="100" d="100"/>
        </p:scale>
        <p:origin x="-28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0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CAD2E2-003E-4A6E-ABFB-BCD404F7D7F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C7542FA-7C94-4DE5-89AD-84C2FDFCFBA4}">
      <dgm:prSet/>
      <dgm:spPr/>
      <dgm:t>
        <a:bodyPr/>
        <a:lstStyle/>
        <a:p>
          <a:pPr rtl="0"/>
          <a:r>
            <a:rPr lang="ru-RU" dirty="0" smtClean="0"/>
            <a:t>Иван Алексеевич Бунин — поэт и прозаик, классик русской литературы, мастер изобразительного слова.   </a:t>
          </a:r>
          <a:endParaRPr lang="ru-RU" dirty="0"/>
        </a:p>
      </dgm:t>
    </dgm:pt>
    <dgm:pt modelId="{6E3DEDF6-497B-43D5-926D-801A900DA6AD}" type="parTrans" cxnId="{0DDB2692-DE39-420E-88CA-DEB91A0E8D9C}">
      <dgm:prSet/>
      <dgm:spPr/>
      <dgm:t>
        <a:bodyPr/>
        <a:lstStyle/>
        <a:p>
          <a:endParaRPr lang="ru-RU"/>
        </a:p>
      </dgm:t>
    </dgm:pt>
    <dgm:pt modelId="{C685732C-E2A0-49B9-9B62-84B72F9DB777}" type="sibTrans" cxnId="{0DDB2692-DE39-420E-88CA-DEB91A0E8D9C}">
      <dgm:prSet/>
      <dgm:spPr/>
      <dgm:t>
        <a:bodyPr/>
        <a:lstStyle/>
        <a:p>
          <a:endParaRPr lang="ru-RU"/>
        </a:p>
      </dgm:t>
    </dgm:pt>
    <dgm:pt modelId="{CD4D3487-C2C3-4A47-8276-688854EA7D90}">
      <dgm:prSet/>
      <dgm:spPr/>
      <dgm:t>
        <a:bodyPr/>
        <a:lstStyle/>
        <a:p>
          <a:pPr rtl="0"/>
          <a:r>
            <a:rPr lang="ru-RU" dirty="0" smtClean="0"/>
            <a:t>"Я рос одиноко... без сверстников, в юности их тоже не имел, да и не мог иметь: прохождение обычных путей юности — гимназии, университета — мне было не дано. Я нигде не учился, никакой среды не знал".</a:t>
          </a:r>
          <a:endParaRPr lang="ru-RU" dirty="0"/>
        </a:p>
      </dgm:t>
    </dgm:pt>
    <dgm:pt modelId="{ED3F7307-5135-4D65-B368-00E767D25E68}" type="parTrans" cxnId="{36B551CE-5875-4E6A-B79E-145120E9FFAD}">
      <dgm:prSet/>
      <dgm:spPr/>
      <dgm:t>
        <a:bodyPr/>
        <a:lstStyle/>
        <a:p>
          <a:endParaRPr lang="ru-RU"/>
        </a:p>
      </dgm:t>
    </dgm:pt>
    <dgm:pt modelId="{7272CC13-4937-4D69-961A-0A0E4977219C}" type="sibTrans" cxnId="{36B551CE-5875-4E6A-B79E-145120E9FFAD}">
      <dgm:prSet/>
      <dgm:spPr/>
      <dgm:t>
        <a:bodyPr/>
        <a:lstStyle/>
        <a:p>
          <a:endParaRPr lang="ru-RU"/>
        </a:p>
      </dgm:t>
    </dgm:pt>
    <dgm:pt modelId="{FE475849-4CC6-483C-A6FD-57642A0C4678}">
      <dgm:prSet/>
      <dgm:spPr/>
      <dgm:t>
        <a:bodyPr/>
        <a:lstStyle/>
        <a:p>
          <a:pPr rtl="0"/>
          <a:r>
            <a:rPr lang="ru-RU" dirty="0" smtClean="0"/>
            <a:t>В его прозе — реалистические образы, типы людей, взятых из жизни. Он не стремится к внешней занимательности или событийно развивающимся сюжетам. В его рассказах — лирически окрашенные картины, бытовые зарисовки, музыкальность интонаций.</a:t>
          </a:r>
          <a:endParaRPr lang="ru-RU" dirty="0"/>
        </a:p>
      </dgm:t>
    </dgm:pt>
    <dgm:pt modelId="{C5B7F9C3-6D3A-4E36-B30B-B2F11509B27E}" type="parTrans" cxnId="{9FE2373E-AE28-4F6D-AF77-D1A03E5A9A8D}">
      <dgm:prSet/>
      <dgm:spPr/>
      <dgm:t>
        <a:bodyPr/>
        <a:lstStyle/>
        <a:p>
          <a:endParaRPr lang="ru-RU"/>
        </a:p>
      </dgm:t>
    </dgm:pt>
    <dgm:pt modelId="{64A9C20B-F2F8-4A28-8F89-9B5632CCFD32}" type="sibTrans" cxnId="{9FE2373E-AE28-4F6D-AF77-D1A03E5A9A8D}">
      <dgm:prSet/>
      <dgm:spPr/>
      <dgm:t>
        <a:bodyPr/>
        <a:lstStyle/>
        <a:p>
          <a:endParaRPr lang="ru-RU"/>
        </a:p>
      </dgm:t>
    </dgm:pt>
    <dgm:pt modelId="{ED407918-0637-4A2B-B73C-20E454CF90DE}">
      <dgm:prSet/>
      <dgm:spPr/>
      <dgm:t>
        <a:bodyPr/>
        <a:lstStyle/>
        <a:p>
          <a:pPr rtl="0"/>
          <a:r>
            <a:rPr lang="ru-RU" dirty="0" smtClean="0"/>
            <a:t>"Я с истинным страхом смотрел всегда на всякое благополучие, приобретение которого и обладание которым поглощало человека, а излишество и обычная низость этого благополучия вызывали во мне ненависть".</a:t>
          </a:r>
          <a:endParaRPr lang="ru-RU" dirty="0"/>
        </a:p>
      </dgm:t>
    </dgm:pt>
    <dgm:pt modelId="{1694E2ED-C6AC-4A1C-B926-B291CCBF0993}" type="parTrans" cxnId="{3CEDEFEE-CC2E-4AC3-9B56-F70E7E98FFC7}">
      <dgm:prSet/>
      <dgm:spPr/>
      <dgm:t>
        <a:bodyPr/>
        <a:lstStyle/>
        <a:p>
          <a:endParaRPr lang="ru-RU"/>
        </a:p>
      </dgm:t>
    </dgm:pt>
    <dgm:pt modelId="{0CF2F67E-DD15-4D48-9050-1C94DD90F9EE}" type="sibTrans" cxnId="{3CEDEFEE-CC2E-4AC3-9B56-F70E7E98FFC7}">
      <dgm:prSet/>
      <dgm:spPr/>
      <dgm:t>
        <a:bodyPr/>
        <a:lstStyle/>
        <a:p>
          <a:endParaRPr lang="ru-RU"/>
        </a:p>
      </dgm:t>
    </dgm:pt>
    <dgm:pt modelId="{DCBA9516-1A03-4F16-9083-B237E0BFA471}">
      <dgm:prSet/>
      <dgm:spPr/>
      <dgm:t>
        <a:bodyPr/>
        <a:lstStyle/>
        <a:p>
          <a:pPr rtl="0"/>
          <a:r>
            <a:rPr lang="ru-RU" dirty="0" smtClean="0"/>
            <a:t>Бунина волновали размышления о неразгаданной тайне начала и конца существования, о смысле бытия, о собственном предназначении в жизни.</a:t>
          </a:r>
          <a:endParaRPr lang="ru-RU" dirty="0"/>
        </a:p>
      </dgm:t>
    </dgm:pt>
    <dgm:pt modelId="{587BC91C-B49A-4123-B22A-FBB959D53879}" type="parTrans" cxnId="{88F64854-AFD7-48E0-969E-683D66F2FD12}">
      <dgm:prSet/>
      <dgm:spPr/>
      <dgm:t>
        <a:bodyPr/>
        <a:lstStyle/>
        <a:p>
          <a:endParaRPr lang="ru-RU"/>
        </a:p>
      </dgm:t>
    </dgm:pt>
    <dgm:pt modelId="{D92378C9-B673-4559-AD83-72D771EBCE69}" type="sibTrans" cxnId="{88F64854-AFD7-48E0-969E-683D66F2FD12}">
      <dgm:prSet/>
      <dgm:spPr/>
      <dgm:t>
        <a:bodyPr/>
        <a:lstStyle/>
        <a:p>
          <a:endParaRPr lang="ru-RU"/>
        </a:p>
      </dgm:t>
    </dgm:pt>
    <dgm:pt modelId="{569FD636-C6D4-4685-865D-8FB2753F68A5}" type="pres">
      <dgm:prSet presAssocID="{E0CAD2E2-003E-4A6E-ABFB-BCD404F7D7F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3518D7-DCB0-459E-8BBD-A89BA773B323}" type="pres">
      <dgm:prSet presAssocID="{CC7542FA-7C94-4DE5-89AD-84C2FDFCFBA4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03EB05-8317-4530-8AFA-C3379B4D2C0C}" type="pres">
      <dgm:prSet presAssocID="{C685732C-E2A0-49B9-9B62-84B72F9DB777}" presName="spacer" presStyleCnt="0"/>
      <dgm:spPr/>
    </dgm:pt>
    <dgm:pt modelId="{4CEA0650-5B57-4E2A-8FDB-EB8121A27E76}" type="pres">
      <dgm:prSet presAssocID="{CD4D3487-C2C3-4A47-8276-688854EA7D90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093E02-374E-4EAA-BAD4-E54E6989B604}" type="pres">
      <dgm:prSet presAssocID="{7272CC13-4937-4D69-961A-0A0E4977219C}" presName="spacer" presStyleCnt="0"/>
      <dgm:spPr/>
    </dgm:pt>
    <dgm:pt modelId="{F6943F3F-27A6-4CC1-BE1F-98E8448787D3}" type="pres">
      <dgm:prSet presAssocID="{FE475849-4CC6-483C-A6FD-57642A0C4678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05F40A-BD12-4A1F-B0E4-CC9837F3E493}" type="pres">
      <dgm:prSet presAssocID="{64A9C20B-F2F8-4A28-8F89-9B5632CCFD32}" presName="spacer" presStyleCnt="0"/>
      <dgm:spPr/>
    </dgm:pt>
    <dgm:pt modelId="{DBEC8E17-78E9-4201-B914-1F57B4E6A90B}" type="pres">
      <dgm:prSet presAssocID="{ED407918-0637-4A2B-B73C-20E454CF90D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A1551E-779C-4BAB-B983-10A8C5B477C5}" type="pres">
      <dgm:prSet presAssocID="{0CF2F67E-DD15-4D48-9050-1C94DD90F9EE}" presName="spacer" presStyleCnt="0"/>
      <dgm:spPr/>
    </dgm:pt>
    <dgm:pt modelId="{17DB4280-5212-4517-8B11-15AC51A333AC}" type="pres">
      <dgm:prSet presAssocID="{DCBA9516-1A03-4F16-9083-B237E0BFA471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D5DC88-99EB-45D4-BF5F-D9D16D0743D8}" type="presOf" srcId="{FE475849-4CC6-483C-A6FD-57642A0C4678}" destId="{F6943F3F-27A6-4CC1-BE1F-98E8448787D3}" srcOrd="0" destOrd="0" presId="urn:microsoft.com/office/officeart/2005/8/layout/vList2"/>
    <dgm:cxn modelId="{0DDB2692-DE39-420E-88CA-DEB91A0E8D9C}" srcId="{E0CAD2E2-003E-4A6E-ABFB-BCD404F7D7F8}" destId="{CC7542FA-7C94-4DE5-89AD-84C2FDFCFBA4}" srcOrd="0" destOrd="0" parTransId="{6E3DEDF6-497B-43D5-926D-801A900DA6AD}" sibTransId="{C685732C-E2A0-49B9-9B62-84B72F9DB777}"/>
    <dgm:cxn modelId="{FCCF0038-F48B-4CF4-BDF6-7537475DFDB3}" type="presOf" srcId="{CC7542FA-7C94-4DE5-89AD-84C2FDFCFBA4}" destId="{753518D7-DCB0-459E-8BBD-A89BA773B323}" srcOrd="0" destOrd="0" presId="urn:microsoft.com/office/officeart/2005/8/layout/vList2"/>
    <dgm:cxn modelId="{3BB73371-E5A9-4BC5-9302-E0756333DAB1}" type="presOf" srcId="{ED407918-0637-4A2B-B73C-20E454CF90DE}" destId="{DBEC8E17-78E9-4201-B914-1F57B4E6A90B}" srcOrd="0" destOrd="0" presId="urn:microsoft.com/office/officeart/2005/8/layout/vList2"/>
    <dgm:cxn modelId="{35ECB8E4-6EF3-4A87-A97A-46B74A54DCA7}" type="presOf" srcId="{CD4D3487-C2C3-4A47-8276-688854EA7D90}" destId="{4CEA0650-5B57-4E2A-8FDB-EB8121A27E76}" srcOrd="0" destOrd="0" presId="urn:microsoft.com/office/officeart/2005/8/layout/vList2"/>
    <dgm:cxn modelId="{CF536417-7DA5-4CD5-B1D2-4975133398CA}" type="presOf" srcId="{DCBA9516-1A03-4F16-9083-B237E0BFA471}" destId="{17DB4280-5212-4517-8B11-15AC51A333AC}" srcOrd="0" destOrd="0" presId="urn:microsoft.com/office/officeart/2005/8/layout/vList2"/>
    <dgm:cxn modelId="{3CEDEFEE-CC2E-4AC3-9B56-F70E7E98FFC7}" srcId="{E0CAD2E2-003E-4A6E-ABFB-BCD404F7D7F8}" destId="{ED407918-0637-4A2B-B73C-20E454CF90DE}" srcOrd="3" destOrd="0" parTransId="{1694E2ED-C6AC-4A1C-B926-B291CCBF0993}" sibTransId="{0CF2F67E-DD15-4D48-9050-1C94DD90F9EE}"/>
    <dgm:cxn modelId="{36B551CE-5875-4E6A-B79E-145120E9FFAD}" srcId="{E0CAD2E2-003E-4A6E-ABFB-BCD404F7D7F8}" destId="{CD4D3487-C2C3-4A47-8276-688854EA7D90}" srcOrd="1" destOrd="0" parTransId="{ED3F7307-5135-4D65-B368-00E767D25E68}" sibTransId="{7272CC13-4937-4D69-961A-0A0E4977219C}"/>
    <dgm:cxn modelId="{89698BE3-8810-43B6-B07E-3DC6BFF419F7}" type="presOf" srcId="{E0CAD2E2-003E-4A6E-ABFB-BCD404F7D7F8}" destId="{569FD636-C6D4-4685-865D-8FB2753F68A5}" srcOrd="0" destOrd="0" presId="urn:microsoft.com/office/officeart/2005/8/layout/vList2"/>
    <dgm:cxn modelId="{9FE2373E-AE28-4F6D-AF77-D1A03E5A9A8D}" srcId="{E0CAD2E2-003E-4A6E-ABFB-BCD404F7D7F8}" destId="{FE475849-4CC6-483C-A6FD-57642A0C4678}" srcOrd="2" destOrd="0" parTransId="{C5B7F9C3-6D3A-4E36-B30B-B2F11509B27E}" sibTransId="{64A9C20B-F2F8-4A28-8F89-9B5632CCFD32}"/>
    <dgm:cxn modelId="{88F64854-AFD7-48E0-969E-683D66F2FD12}" srcId="{E0CAD2E2-003E-4A6E-ABFB-BCD404F7D7F8}" destId="{DCBA9516-1A03-4F16-9083-B237E0BFA471}" srcOrd="4" destOrd="0" parTransId="{587BC91C-B49A-4123-B22A-FBB959D53879}" sibTransId="{D92378C9-B673-4559-AD83-72D771EBCE69}"/>
    <dgm:cxn modelId="{B15370A0-884A-4977-BDCF-0583D09BD4E6}" type="presParOf" srcId="{569FD636-C6D4-4685-865D-8FB2753F68A5}" destId="{753518D7-DCB0-459E-8BBD-A89BA773B323}" srcOrd="0" destOrd="0" presId="urn:microsoft.com/office/officeart/2005/8/layout/vList2"/>
    <dgm:cxn modelId="{7767E329-10B3-47E4-85E0-9E2071A9708C}" type="presParOf" srcId="{569FD636-C6D4-4685-865D-8FB2753F68A5}" destId="{7A03EB05-8317-4530-8AFA-C3379B4D2C0C}" srcOrd="1" destOrd="0" presId="urn:microsoft.com/office/officeart/2005/8/layout/vList2"/>
    <dgm:cxn modelId="{4C24D688-8506-4802-B289-156A748D53A3}" type="presParOf" srcId="{569FD636-C6D4-4685-865D-8FB2753F68A5}" destId="{4CEA0650-5B57-4E2A-8FDB-EB8121A27E76}" srcOrd="2" destOrd="0" presId="urn:microsoft.com/office/officeart/2005/8/layout/vList2"/>
    <dgm:cxn modelId="{ED5FBE64-3561-44AC-82E3-2F2655228E0A}" type="presParOf" srcId="{569FD636-C6D4-4685-865D-8FB2753F68A5}" destId="{44093E02-374E-4EAA-BAD4-E54E6989B604}" srcOrd="3" destOrd="0" presId="urn:microsoft.com/office/officeart/2005/8/layout/vList2"/>
    <dgm:cxn modelId="{AB52FE00-FA0D-4281-A1AA-B1197A4D654C}" type="presParOf" srcId="{569FD636-C6D4-4685-865D-8FB2753F68A5}" destId="{F6943F3F-27A6-4CC1-BE1F-98E8448787D3}" srcOrd="4" destOrd="0" presId="urn:microsoft.com/office/officeart/2005/8/layout/vList2"/>
    <dgm:cxn modelId="{080D33D5-D47A-4C5F-BEE6-7F8A0AC860CA}" type="presParOf" srcId="{569FD636-C6D4-4685-865D-8FB2753F68A5}" destId="{1D05F40A-BD12-4A1F-B0E4-CC9837F3E493}" srcOrd="5" destOrd="0" presId="urn:microsoft.com/office/officeart/2005/8/layout/vList2"/>
    <dgm:cxn modelId="{D3E94941-F06B-4C3A-B88F-71D929A15431}" type="presParOf" srcId="{569FD636-C6D4-4685-865D-8FB2753F68A5}" destId="{DBEC8E17-78E9-4201-B914-1F57B4E6A90B}" srcOrd="6" destOrd="0" presId="urn:microsoft.com/office/officeart/2005/8/layout/vList2"/>
    <dgm:cxn modelId="{4D0AAFA0-7206-480C-A997-A1BB224B9DCE}" type="presParOf" srcId="{569FD636-C6D4-4685-865D-8FB2753F68A5}" destId="{8CA1551E-779C-4BAB-B983-10A8C5B477C5}" srcOrd="7" destOrd="0" presId="urn:microsoft.com/office/officeart/2005/8/layout/vList2"/>
    <dgm:cxn modelId="{18004D05-D0FD-4394-858F-2530705C736E}" type="presParOf" srcId="{569FD636-C6D4-4685-865D-8FB2753F68A5}" destId="{17DB4280-5212-4517-8B11-15AC51A333AC}" srcOrd="8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00CAE3-0BEF-4E11-8514-11BD7882E1C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0C1DEC-7B93-457E-A0AB-B5ADEABC33D2}">
      <dgm:prSet/>
      <dgm:spPr/>
      <dgm:t>
        <a:bodyPr/>
        <a:lstStyle/>
        <a:p>
          <a:pPr rtl="0"/>
          <a:r>
            <a:rPr lang="ru-RU" dirty="0" smtClean="0"/>
            <a:t>Жизнь общества теряется за обилием деталей. </a:t>
          </a:r>
          <a:endParaRPr lang="ru-RU" dirty="0"/>
        </a:p>
      </dgm:t>
    </dgm:pt>
    <dgm:pt modelId="{A01FA2F3-02A7-48E9-886F-2C4D79FD6BE4}" type="parTrans" cxnId="{93C87B2B-0851-42D0-B683-14338B295301}">
      <dgm:prSet/>
      <dgm:spPr/>
      <dgm:t>
        <a:bodyPr/>
        <a:lstStyle/>
        <a:p>
          <a:endParaRPr lang="ru-RU"/>
        </a:p>
      </dgm:t>
    </dgm:pt>
    <dgm:pt modelId="{03722C36-E560-47C7-ABF2-F1F37C8BF4A6}" type="sibTrans" cxnId="{93C87B2B-0851-42D0-B683-14338B295301}">
      <dgm:prSet/>
      <dgm:spPr/>
      <dgm:t>
        <a:bodyPr/>
        <a:lstStyle/>
        <a:p>
          <a:endParaRPr lang="ru-RU"/>
        </a:p>
      </dgm:t>
    </dgm:pt>
    <dgm:pt modelId="{7D27E9F7-1F9B-4BAA-9482-77D56982FD9B}">
      <dgm:prSet/>
      <dgm:spPr/>
      <dgm:t>
        <a:bodyPr/>
        <a:lstStyle/>
        <a:p>
          <a:pPr rtl="0"/>
          <a:r>
            <a:rPr lang="ru-RU" dirty="0" smtClean="0"/>
            <a:t>У людей нет собственных желаний, нет индивидуальных характеров и вкусов. </a:t>
          </a:r>
          <a:endParaRPr lang="ru-RU" dirty="0"/>
        </a:p>
      </dgm:t>
    </dgm:pt>
    <dgm:pt modelId="{79B27D97-4180-4F33-B929-2A5FB4D3C826}" type="parTrans" cxnId="{79E86E5E-E6F6-4164-8434-C4D727F7F15B}">
      <dgm:prSet/>
      <dgm:spPr/>
      <dgm:t>
        <a:bodyPr/>
        <a:lstStyle/>
        <a:p>
          <a:endParaRPr lang="ru-RU"/>
        </a:p>
      </dgm:t>
    </dgm:pt>
    <dgm:pt modelId="{C7CE3DE1-D84B-4578-8345-5FCEA47E82BA}" type="sibTrans" cxnId="{79E86E5E-E6F6-4164-8434-C4D727F7F15B}">
      <dgm:prSet/>
      <dgm:spPr/>
      <dgm:t>
        <a:bodyPr/>
        <a:lstStyle/>
        <a:p>
          <a:endParaRPr lang="ru-RU"/>
        </a:p>
      </dgm:t>
    </dgm:pt>
    <dgm:pt modelId="{0A6D974D-4EA4-4541-A0FD-72A2C36A7664}">
      <dgm:prSet/>
      <dgm:spPr/>
      <dgm:t>
        <a:bodyPr/>
        <a:lstStyle/>
        <a:p>
          <a:pPr rtl="0"/>
          <a:r>
            <a:rPr lang="en-US" dirty="0" smtClean="0"/>
            <a:t>“</a:t>
          </a:r>
          <a:r>
            <a:rPr lang="ru-RU" dirty="0" smtClean="0"/>
            <a:t>Дьявол был громаден, но громаден был и корабль, созданный гордыней человека</a:t>
          </a:r>
          <a:r>
            <a:rPr lang="en-US" dirty="0" smtClean="0"/>
            <a:t>”</a:t>
          </a:r>
          <a:r>
            <a:rPr lang="ru-RU" dirty="0" smtClean="0"/>
            <a:t>. </a:t>
          </a:r>
          <a:endParaRPr lang="ru-RU" dirty="0"/>
        </a:p>
      </dgm:t>
    </dgm:pt>
    <dgm:pt modelId="{D842F1FB-6589-41A8-B969-A33A1CE59A1D}" type="parTrans" cxnId="{F1D309B3-1077-497D-A94D-3F5A6102D812}">
      <dgm:prSet/>
      <dgm:spPr/>
      <dgm:t>
        <a:bodyPr/>
        <a:lstStyle/>
        <a:p>
          <a:endParaRPr lang="ru-RU"/>
        </a:p>
      </dgm:t>
    </dgm:pt>
    <dgm:pt modelId="{1329F70A-FA75-4509-A7C6-B7166C3AF342}" type="sibTrans" cxnId="{F1D309B3-1077-497D-A94D-3F5A6102D812}">
      <dgm:prSet/>
      <dgm:spPr/>
      <dgm:t>
        <a:bodyPr/>
        <a:lstStyle/>
        <a:p>
          <a:endParaRPr lang="ru-RU"/>
        </a:p>
      </dgm:t>
    </dgm:pt>
    <dgm:pt modelId="{886F8BD6-9836-4C07-9CE8-AEEABD3EA3DC}">
      <dgm:prSet/>
      <dgm:spPr/>
      <dgm:t>
        <a:bodyPr/>
        <a:lstStyle/>
        <a:p>
          <a:pPr rtl="0"/>
          <a:r>
            <a:rPr lang="ru-RU" dirty="0" smtClean="0"/>
            <a:t>После смерти Господина ничего не изменилось. </a:t>
          </a:r>
          <a:endParaRPr lang="ru-RU" dirty="0"/>
        </a:p>
      </dgm:t>
    </dgm:pt>
    <dgm:pt modelId="{13A37ED5-5059-487C-A6BE-821CAA21D7D2}" type="parTrans" cxnId="{B05941B4-E10D-4E2D-B24D-6D7AC56FD619}">
      <dgm:prSet/>
      <dgm:spPr/>
      <dgm:t>
        <a:bodyPr/>
        <a:lstStyle/>
        <a:p>
          <a:endParaRPr lang="ru-RU"/>
        </a:p>
      </dgm:t>
    </dgm:pt>
    <dgm:pt modelId="{02C89206-D52E-42A7-A226-7F6F54670865}" type="sibTrans" cxnId="{B05941B4-E10D-4E2D-B24D-6D7AC56FD619}">
      <dgm:prSet/>
      <dgm:spPr/>
      <dgm:t>
        <a:bodyPr/>
        <a:lstStyle/>
        <a:p>
          <a:endParaRPr lang="ru-RU"/>
        </a:p>
      </dgm:t>
    </dgm:pt>
    <dgm:pt modelId="{1E2DAD66-49BC-47C8-8EBE-18F7E4296E85}">
      <dgm:prSet/>
      <dgm:spPr/>
      <dgm:t>
        <a:bodyPr/>
        <a:lstStyle/>
        <a:p>
          <a:pPr rtl="0"/>
          <a:r>
            <a:rPr lang="ru-RU" dirty="0" smtClean="0"/>
            <a:t>Неужели гибель общества неизбежна и </a:t>
          </a:r>
          <a:r>
            <a:rPr lang="ru-RU" dirty="0" err="1" smtClean="0"/>
            <a:t>бездуховность</a:t>
          </a:r>
          <a:r>
            <a:rPr lang="ru-RU" dirty="0" smtClean="0"/>
            <a:t> уничтожит цивилизацию?  </a:t>
          </a:r>
          <a:endParaRPr lang="ru-RU" dirty="0"/>
        </a:p>
      </dgm:t>
    </dgm:pt>
    <dgm:pt modelId="{1CF68B8C-9CE2-4895-B32C-1EFF55E399B5}" type="parTrans" cxnId="{0D5B81F9-8C75-4D3F-B05E-AE0586313F7B}">
      <dgm:prSet/>
      <dgm:spPr/>
      <dgm:t>
        <a:bodyPr/>
        <a:lstStyle/>
        <a:p>
          <a:endParaRPr lang="ru-RU"/>
        </a:p>
      </dgm:t>
    </dgm:pt>
    <dgm:pt modelId="{E08DC42E-2951-4CBA-B7E8-9B8FC3BF3427}" type="sibTrans" cxnId="{0D5B81F9-8C75-4D3F-B05E-AE0586313F7B}">
      <dgm:prSet/>
      <dgm:spPr/>
      <dgm:t>
        <a:bodyPr/>
        <a:lstStyle/>
        <a:p>
          <a:endParaRPr lang="ru-RU"/>
        </a:p>
      </dgm:t>
    </dgm:pt>
    <dgm:pt modelId="{21F36B17-DF93-4984-A23E-7BACDDB991D3}">
      <dgm:prSet/>
      <dgm:spPr/>
      <dgm:t>
        <a:bodyPr/>
        <a:lstStyle/>
        <a:p>
          <a:pPr rtl="0"/>
          <a:r>
            <a:rPr lang="ru-RU" dirty="0" smtClean="0"/>
            <a:t>Бунин видит выход и избавление в естественной, </a:t>
          </a:r>
          <a:r>
            <a:rPr lang="en-US" dirty="0" smtClean="0"/>
            <a:t>“</a:t>
          </a:r>
          <a:r>
            <a:rPr lang="ru-RU" dirty="0" smtClean="0"/>
            <a:t>живой</a:t>
          </a:r>
          <a:r>
            <a:rPr lang="en-US" dirty="0" smtClean="0"/>
            <a:t>”</a:t>
          </a:r>
          <a:r>
            <a:rPr lang="ru-RU" smtClean="0"/>
            <a:t> жизни.</a:t>
          </a:r>
          <a:endParaRPr lang="ru-RU" dirty="0"/>
        </a:p>
      </dgm:t>
    </dgm:pt>
    <dgm:pt modelId="{75A49B94-96A2-45CC-BC16-EF4F84C45FC2}" type="parTrans" cxnId="{C10D846E-92C0-4308-BE82-DB48619360CC}">
      <dgm:prSet/>
      <dgm:spPr/>
      <dgm:t>
        <a:bodyPr/>
        <a:lstStyle/>
        <a:p>
          <a:endParaRPr lang="ru-RU"/>
        </a:p>
      </dgm:t>
    </dgm:pt>
    <dgm:pt modelId="{AF7E2ED1-57F3-4A36-AE9D-557731572702}" type="sibTrans" cxnId="{C10D846E-92C0-4308-BE82-DB48619360CC}">
      <dgm:prSet/>
      <dgm:spPr/>
      <dgm:t>
        <a:bodyPr/>
        <a:lstStyle/>
        <a:p>
          <a:endParaRPr lang="ru-RU"/>
        </a:p>
      </dgm:t>
    </dgm:pt>
    <dgm:pt modelId="{89DA96E6-276D-415D-B421-1697FDD0E95D}">
      <dgm:prSet/>
      <dgm:spPr/>
      <dgm:t>
        <a:bodyPr/>
        <a:lstStyle/>
        <a:p>
          <a:pPr rtl="0"/>
          <a:r>
            <a:rPr lang="ru-RU" dirty="0" smtClean="0"/>
            <a:t>Рассказ - пророчество</a:t>
          </a:r>
          <a:endParaRPr lang="ru-RU" dirty="0"/>
        </a:p>
      </dgm:t>
    </dgm:pt>
    <dgm:pt modelId="{FCBC8199-0A06-4397-866D-EBB36FBA983A}" type="parTrans" cxnId="{697F3A11-9740-4628-A4B5-8B78B8651BC0}">
      <dgm:prSet/>
      <dgm:spPr/>
      <dgm:t>
        <a:bodyPr/>
        <a:lstStyle/>
        <a:p>
          <a:endParaRPr lang="ru-RU"/>
        </a:p>
      </dgm:t>
    </dgm:pt>
    <dgm:pt modelId="{597BD7E1-8FC7-492C-AF5A-EFF36DF81CEE}" type="sibTrans" cxnId="{697F3A11-9740-4628-A4B5-8B78B8651BC0}">
      <dgm:prSet/>
      <dgm:spPr/>
      <dgm:t>
        <a:bodyPr/>
        <a:lstStyle/>
        <a:p>
          <a:endParaRPr lang="ru-RU"/>
        </a:p>
      </dgm:t>
    </dgm:pt>
    <dgm:pt modelId="{570A1C20-5188-49E7-A9C3-5472298A1EB3}" type="pres">
      <dgm:prSet presAssocID="{9B00CAE3-0BEF-4E11-8514-11BD7882E1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323237-430A-4A08-AD50-02EC58FAA7EA}" type="pres">
      <dgm:prSet presAssocID="{AF0C1DEC-7B93-457E-A0AB-B5ADEABC33D2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98E31A-CEA3-4DB2-8808-2068254A2C83}" type="pres">
      <dgm:prSet presAssocID="{03722C36-E560-47C7-ABF2-F1F37C8BF4A6}" presName="spacer" presStyleCnt="0"/>
      <dgm:spPr/>
    </dgm:pt>
    <dgm:pt modelId="{D2AF6EAA-77C1-435C-8C9C-2DDC7C206752}" type="pres">
      <dgm:prSet presAssocID="{7D27E9F7-1F9B-4BAA-9482-77D56982FD9B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927774-9147-4324-8D0C-1C5EE2421CAB}" type="pres">
      <dgm:prSet presAssocID="{C7CE3DE1-D84B-4578-8345-5FCEA47E82BA}" presName="spacer" presStyleCnt="0"/>
      <dgm:spPr/>
    </dgm:pt>
    <dgm:pt modelId="{F3EF083F-8090-43C9-845D-869E3CD71A5B}" type="pres">
      <dgm:prSet presAssocID="{0A6D974D-4EA4-4541-A0FD-72A2C36A7664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D67854-5232-4352-920B-3CF1F9CED706}" type="pres">
      <dgm:prSet presAssocID="{1329F70A-FA75-4509-A7C6-B7166C3AF342}" presName="spacer" presStyleCnt="0"/>
      <dgm:spPr/>
    </dgm:pt>
    <dgm:pt modelId="{86664FD6-8300-4610-ADE1-99DEFC2A213B}" type="pres">
      <dgm:prSet presAssocID="{886F8BD6-9836-4C07-9CE8-AEEABD3EA3DC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1D2CB0-1338-45C0-AB4F-FC649CDD43C8}" type="pres">
      <dgm:prSet presAssocID="{02C89206-D52E-42A7-A226-7F6F54670865}" presName="spacer" presStyleCnt="0"/>
      <dgm:spPr/>
    </dgm:pt>
    <dgm:pt modelId="{5C345AC4-09C1-4CE9-BBA4-A507F4819C9A}" type="pres">
      <dgm:prSet presAssocID="{1E2DAD66-49BC-47C8-8EBE-18F7E4296E85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069F88-AA48-4F50-A26A-DE4FC2E26D0C}" type="pres">
      <dgm:prSet presAssocID="{E08DC42E-2951-4CBA-B7E8-9B8FC3BF3427}" presName="spacer" presStyleCnt="0"/>
      <dgm:spPr/>
    </dgm:pt>
    <dgm:pt modelId="{61727E78-4A0A-4CF6-A0D2-EF3E8FDD2EDB}" type="pres">
      <dgm:prSet presAssocID="{21F36B17-DF93-4984-A23E-7BACDDB991D3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8407D-029D-46E3-94D8-40F2D87E4DC5}" type="pres">
      <dgm:prSet presAssocID="{AF7E2ED1-57F3-4A36-AE9D-557731572702}" presName="spacer" presStyleCnt="0"/>
      <dgm:spPr/>
    </dgm:pt>
    <dgm:pt modelId="{19FC910A-CE2C-484E-BEB2-E7E63D4E483F}" type="pres">
      <dgm:prSet presAssocID="{89DA96E6-276D-415D-B421-1697FDD0E95D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5941B4-E10D-4E2D-B24D-6D7AC56FD619}" srcId="{9B00CAE3-0BEF-4E11-8514-11BD7882E1C3}" destId="{886F8BD6-9836-4C07-9CE8-AEEABD3EA3DC}" srcOrd="3" destOrd="0" parTransId="{13A37ED5-5059-487C-A6BE-821CAA21D7D2}" sibTransId="{02C89206-D52E-42A7-A226-7F6F54670865}"/>
    <dgm:cxn modelId="{C5BC3F0C-0E47-4F6A-81AE-38D5974246B7}" type="presOf" srcId="{0A6D974D-4EA4-4541-A0FD-72A2C36A7664}" destId="{F3EF083F-8090-43C9-845D-869E3CD71A5B}" srcOrd="0" destOrd="0" presId="urn:microsoft.com/office/officeart/2005/8/layout/vList2"/>
    <dgm:cxn modelId="{FC739C34-5032-471C-A4CA-33814A579E00}" type="presOf" srcId="{89DA96E6-276D-415D-B421-1697FDD0E95D}" destId="{19FC910A-CE2C-484E-BEB2-E7E63D4E483F}" srcOrd="0" destOrd="0" presId="urn:microsoft.com/office/officeart/2005/8/layout/vList2"/>
    <dgm:cxn modelId="{BDDE0FD9-03E1-458C-B45C-2BDAD764ED72}" type="presOf" srcId="{21F36B17-DF93-4984-A23E-7BACDDB991D3}" destId="{61727E78-4A0A-4CF6-A0D2-EF3E8FDD2EDB}" srcOrd="0" destOrd="0" presId="urn:microsoft.com/office/officeart/2005/8/layout/vList2"/>
    <dgm:cxn modelId="{79E86E5E-E6F6-4164-8434-C4D727F7F15B}" srcId="{9B00CAE3-0BEF-4E11-8514-11BD7882E1C3}" destId="{7D27E9F7-1F9B-4BAA-9482-77D56982FD9B}" srcOrd="1" destOrd="0" parTransId="{79B27D97-4180-4F33-B929-2A5FB4D3C826}" sibTransId="{C7CE3DE1-D84B-4578-8345-5FCEA47E82BA}"/>
    <dgm:cxn modelId="{93C87B2B-0851-42D0-B683-14338B295301}" srcId="{9B00CAE3-0BEF-4E11-8514-11BD7882E1C3}" destId="{AF0C1DEC-7B93-457E-A0AB-B5ADEABC33D2}" srcOrd="0" destOrd="0" parTransId="{A01FA2F3-02A7-48E9-886F-2C4D79FD6BE4}" sibTransId="{03722C36-E560-47C7-ABF2-F1F37C8BF4A6}"/>
    <dgm:cxn modelId="{F1D309B3-1077-497D-A94D-3F5A6102D812}" srcId="{9B00CAE3-0BEF-4E11-8514-11BD7882E1C3}" destId="{0A6D974D-4EA4-4541-A0FD-72A2C36A7664}" srcOrd="2" destOrd="0" parTransId="{D842F1FB-6589-41A8-B969-A33A1CE59A1D}" sibTransId="{1329F70A-FA75-4509-A7C6-B7166C3AF342}"/>
    <dgm:cxn modelId="{697F3A11-9740-4628-A4B5-8B78B8651BC0}" srcId="{9B00CAE3-0BEF-4E11-8514-11BD7882E1C3}" destId="{89DA96E6-276D-415D-B421-1697FDD0E95D}" srcOrd="6" destOrd="0" parTransId="{FCBC8199-0A06-4397-866D-EBB36FBA983A}" sibTransId="{597BD7E1-8FC7-492C-AF5A-EFF36DF81CEE}"/>
    <dgm:cxn modelId="{772B3BC4-5D1B-492C-910D-A535CBAB8F23}" type="presOf" srcId="{AF0C1DEC-7B93-457E-A0AB-B5ADEABC33D2}" destId="{7D323237-430A-4A08-AD50-02EC58FAA7EA}" srcOrd="0" destOrd="0" presId="urn:microsoft.com/office/officeart/2005/8/layout/vList2"/>
    <dgm:cxn modelId="{0627C8D7-8896-43B2-9093-81880EFC6FE5}" type="presOf" srcId="{1E2DAD66-49BC-47C8-8EBE-18F7E4296E85}" destId="{5C345AC4-09C1-4CE9-BBA4-A507F4819C9A}" srcOrd="0" destOrd="0" presId="urn:microsoft.com/office/officeart/2005/8/layout/vList2"/>
    <dgm:cxn modelId="{0D5B81F9-8C75-4D3F-B05E-AE0586313F7B}" srcId="{9B00CAE3-0BEF-4E11-8514-11BD7882E1C3}" destId="{1E2DAD66-49BC-47C8-8EBE-18F7E4296E85}" srcOrd="4" destOrd="0" parTransId="{1CF68B8C-9CE2-4895-B32C-1EFF55E399B5}" sibTransId="{E08DC42E-2951-4CBA-B7E8-9B8FC3BF3427}"/>
    <dgm:cxn modelId="{62A1D711-0233-4B4D-8CE2-930E8C7EDC29}" type="presOf" srcId="{7D27E9F7-1F9B-4BAA-9482-77D56982FD9B}" destId="{D2AF6EAA-77C1-435C-8C9C-2DDC7C206752}" srcOrd="0" destOrd="0" presId="urn:microsoft.com/office/officeart/2005/8/layout/vList2"/>
    <dgm:cxn modelId="{4CC9C33A-AE5C-426A-A4BA-B6C34599D0D5}" type="presOf" srcId="{9B00CAE3-0BEF-4E11-8514-11BD7882E1C3}" destId="{570A1C20-5188-49E7-A9C3-5472298A1EB3}" srcOrd="0" destOrd="0" presId="urn:microsoft.com/office/officeart/2005/8/layout/vList2"/>
    <dgm:cxn modelId="{C10D846E-92C0-4308-BE82-DB48619360CC}" srcId="{9B00CAE3-0BEF-4E11-8514-11BD7882E1C3}" destId="{21F36B17-DF93-4984-A23E-7BACDDB991D3}" srcOrd="5" destOrd="0" parTransId="{75A49B94-96A2-45CC-BC16-EF4F84C45FC2}" sibTransId="{AF7E2ED1-57F3-4A36-AE9D-557731572702}"/>
    <dgm:cxn modelId="{2179C61C-0001-40FB-9B74-13CD4C2D0975}" type="presOf" srcId="{886F8BD6-9836-4C07-9CE8-AEEABD3EA3DC}" destId="{86664FD6-8300-4610-ADE1-99DEFC2A213B}" srcOrd="0" destOrd="0" presId="urn:microsoft.com/office/officeart/2005/8/layout/vList2"/>
    <dgm:cxn modelId="{AD877307-0DFE-4941-83E6-5400A72E8A75}" type="presParOf" srcId="{570A1C20-5188-49E7-A9C3-5472298A1EB3}" destId="{7D323237-430A-4A08-AD50-02EC58FAA7EA}" srcOrd="0" destOrd="0" presId="urn:microsoft.com/office/officeart/2005/8/layout/vList2"/>
    <dgm:cxn modelId="{F4BA4607-94CC-4758-961E-6CE3DB10C1ED}" type="presParOf" srcId="{570A1C20-5188-49E7-A9C3-5472298A1EB3}" destId="{AC98E31A-CEA3-4DB2-8808-2068254A2C83}" srcOrd="1" destOrd="0" presId="urn:microsoft.com/office/officeart/2005/8/layout/vList2"/>
    <dgm:cxn modelId="{9FA02F13-7A05-4CCC-93D9-041AF290F747}" type="presParOf" srcId="{570A1C20-5188-49E7-A9C3-5472298A1EB3}" destId="{D2AF6EAA-77C1-435C-8C9C-2DDC7C206752}" srcOrd="2" destOrd="0" presId="urn:microsoft.com/office/officeart/2005/8/layout/vList2"/>
    <dgm:cxn modelId="{4DB575D1-0981-4E7E-B413-BD94A298AB92}" type="presParOf" srcId="{570A1C20-5188-49E7-A9C3-5472298A1EB3}" destId="{92927774-9147-4324-8D0C-1C5EE2421CAB}" srcOrd="3" destOrd="0" presId="urn:microsoft.com/office/officeart/2005/8/layout/vList2"/>
    <dgm:cxn modelId="{FD207683-D2BA-410E-B278-7BED9C36B8DC}" type="presParOf" srcId="{570A1C20-5188-49E7-A9C3-5472298A1EB3}" destId="{F3EF083F-8090-43C9-845D-869E3CD71A5B}" srcOrd="4" destOrd="0" presId="urn:microsoft.com/office/officeart/2005/8/layout/vList2"/>
    <dgm:cxn modelId="{5826D2DF-71D2-4FC6-A966-511B59D4BA4C}" type="presParOf" srcId="{570A1C20-5188-49E7-A9C3-5472298A1EB3}" destId="{48D67854-5232-4352-920B-3CF1F9CED706}" srcOrd="5" destOrd="0" presId="urn:microsoft.com/office/officeart/2005/8/layout/vList2"/>
    <dgm:cxn modelId="{9E4A9385-66E0-4C21-A0F7-32A2CCF9D597}" type="presParOf" srcId="{570A1C20-5188-49E7-A9C3-5472298A1EB3}" destId="{86664FD6-8300-4610-ADE1-99DEFC2A213B}" srcOrd="6" destOrd="0" presId="urn:microsoft.com/office/officeart/2005/8/layout/vList2"/>
    <dgm:cxn modelId="{B299BFA7-EE71-407A-9964-8DEF73B2B1DC}" type="presParOf" srcId="{570A1C20-5188-49E7-A9C3-5472298A1EB3}" destId="{361D2CB0-1338-45C0-AB4F-FC649CDD43C8}" srcOrd="7" destOrd="0" presId="urn:microsoft.com/office/officeart/2005/8/layout/vList2"/>
    <dgm:cxn modelId="{F7D2492E-6620-4316-9F87-B27E1F033CD4}" type="presParOf" srcId="{570A1C20-5188-49E7-A9C3-5472298A1EB3}" destId="{5C345AC4-09C1-4CE9-BBA4-A507F4819C9A}" srcOrd="8" destOrd="0" presId="urn:microsoft.com/office/officeart/2005/8/layout/vList2"/>
    <dgm:cxn modelId="{E7CF9A78-C8C8-467A-AFD9-52F88EA366B4}" type="presParOf" srcId="{570A1C20-5188-49E7-A9C3-5472298A1EB3}" destId="{9E069F88-AA48-4F50-A26A-DE4FC2E26D0C}" srcOrd="9" destOrd="0" presId="urn:microsoft.com/office/officeart/2005/8/layout/vList2"/>
    <dgm:cxn modelId="{B50FAD96-5AC3-4356-BCC3-3F89C85AA365}" type="presParOf" srcId="{570A1C20-5188-49E7-A9C3-5472298A1EB3}" destId="{61727E78-4A0A-4CF6-A0D2-EF3E8FDD2EDB}" srcOrd="10" destOrd="0" presId="urn:microsoft.com/office/officeart/2005/8/layout/vList2"/>
    <dgm:cxn modelId="{67F43D38-7AED-4098-923D-FC588C8EE663}" type="presParOf" srcId="{570A1C20-5188-49E7-A9C3-5472298A1EB3}" destId="{C298407D-029D-46E3-94D8-40F2D87E4DC5}" srcOrd="11" destOrd="0" presId="urn:microsoft.com/office/officeart/2005/8/layout/vList2"/>
    <dgm:cxn modelId="{107A9E07-C0DD-478B-849E-00ACC57E899B}" type="presParOf" srcId="{570A1C20-5188-49E7-A9C3-5472298A1EB3}" destId="{19FC910A-CE2C-484E-BEB2-E7E63D4E483F}" srcOrd="12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E39AD-B335-4599-AE06-407AE4C073AD}" type="datetimeFigureOut">
              <a:rPr lang="ru-RU" smtClean="0"/>
              <a:pPr/>
              <a:t>24.09.2011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AF813-81F5-4007-BF47-52B677D903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73B7B-39CA-4B17-835F-90335C334D00}" type="datetime1">
              <a:rPr lang="ru-RU" smtClean="0"/>
              <a:pPr/>
              <a:t>24.09.2011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379D879-C48D-43EC-BBFF-1A18521D8E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95120-6B38-4564-A206-AD933F5888AB}" type="datetime1">
              <a:rPr lang="ru-RU" smtClean="0"/>
              <a:pPr/>
              <a:t>24.09.2011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611E3-4DEB-45D9-990B-8DB388FE1A02}" type="datetime1">
              <a:rPr lang="ru-RU" smtClean="0"/>
              <a:pPr/>
              <a:t>24.09.2011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B990E-2404-43D0-98C4-8B04B58BB72B}" type="datetime1">
              <a:rPr lang="ru-RU" smtClean="0"/>
              <a:pPr/>
              <a:t>24.09.2011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D7680-FF63-4FDE-9A95-E7003E8C4DDC}" type="datetime1">
              <a:rPr lang="ru-RU" smtClean="0"/>
              <a:pPr/>
              <a:t>24.09.2011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79D879-C48D-43EC-BBFF-1A18521D8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CDA33-3604-4146-8498-CA9D978CB1F6}" type="datetime1">
              <a:rPr lang="ru-RU" smtClean="0"/>
              <a:pPr/>
              <a:t>24.09.2011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BF425-C72F-4572-B5B0-503AC3B3548B}" type="datetime1">
              <a:rPr lang="ru-RU" smtClean="0"/>
              <a:pPr/>
              <a:t>24.09.2011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10472-6821-4A52-8349-A44DD5CD5075}" type="datetime1">
              <a:rPr lang="ru-RU" smtClean="0"/>
              <a:pPr/>
              <a:t>24.09.2011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EEF6C-EEB4-4718-A4A2-5B3AC44A75A8}" type="datetime1">
              <a:rPr lang="ru-RU" smtClean="0"/>
              <a:pPr/>
              <a:t>24.09.2011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553A-4821-4A8D-BDE3-25FBED1FD73D}" type="datetime1">
              <a:rPr lang="ru-RU" smtClean="0"/>
              <a:pPr/>
              <a:t>24.09.2011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D4ADE-4291-4B4D-9018-C74B767B6ECA}" type="datetime1">
              <a:rPr lang="ru-RU" smtClean="0"/>
              <a:pPr/>
              <a:t>24.09.2011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79D879-C48D-43EC-BBFF-1A18521D8E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6BE9A3F-7633-4E18-8946-43FF1F6511B3}" type="datetime1">
              <a:rPr lang="ru-RU" smtClean="0"/>
              <a:pPr/>
              <a:t>24.09.2011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379D879-C48D-43EC-BBFF-1A18521D8E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ip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14400" y="142875"/>
            <a:ext cx="8229600" cy="164306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Monotype Corsiva" pitchFamily="66" charset="0"/>
              </a:rPr>
              <a:t/>
            </a:r>
            <a:br>
              <a:rPr lang="ru-RU" dirty="0" smtClean="0">
                <a:latin typeface="Monotype Corsiva" pitchFamily="66" charset="0"/>
              </a:rPr>
            </a:br>
            <a:r>
              <a:rPr lang="ru-RU" dirty="0" smtClean="0">
                <a:latin typeface="Century Gothic" pitchFamily="34" charset="0"/>
              </a:rPr>
              <a:t/>
            </a:r>
            <a:br>
              <a:rPr lang="ru-RU" dirty="0" smtClean="0">
                <a:latin typeface="Century Gothic" pitchFamily="34" charset="0"/>
              </a:rPr>
            </a:br>
            <a:endParaRPr lang="ru-RU" dirty="0">
              <a:latin typeface="Century Gothic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6215063"/>
            <a:ext cx="4357688" cy="384175"/>
          </a:xfrm>
        </p:spPr>
        <p:txBody>
          <a:bodyPr>
            <a:noAutofit/>
          </a:bodyPr>
          <a:lstStyle/>
          <a:p>
            <a:pPr algn="r">
              <a:buNone/>
            </a:pPr>
            <a:r>
              <a:rPr lang="ru-RU" sz="1400" dirty="0" smtClean="0">
                <a:latin typeface="Monotype Corsiva" pitchFamily="66" charset="0"/>
              </a:rPr>
              <a:t>Выполнил ученик</a:t>
            </a:r>
            <a:r>
              <a:rPr lang="en-US" sz="1400" dirty="0" smtClean="0">
                <a:latin typeface="Monotype Corsiva" pitchFamily="66" charset="0"/>
              </a:rPr>
              <a:t> </a:t>
            </a:r>
            <a:r>
              <a:rPr lang="ru-RU" sz="1400" dirty="0" smtClean="0">
                <a:latin typeface="Monotype Corsiva" pitchFamily="66" charset="0"/>
              </a:rPr>
              <a:t>10</a:t>
            </a:r>
            <a:r>
              <a:rPr lang="en-US" sz="1400" dirty="0" smtClean="0">
                <a:latin typeface="Monotype Corsiva" pitchFamily="66" charset="0"/>
              </a:rPr>
              <a:t> “</a:t>
            </a:r>
            <a:r>
              <a:rPr lang="ru-RU" sz="1400" dirty="0" smtClean="0">
                <a:latin typeface="Monotype Corsiva" pitchFamily="66" charset="0"/>
              </a:rPr>
              <a:t>Д</a:t>
            </a:r>
            <a:r>
              <a:rPr lang="en-US" sz="1400" dirty="0" smtClean="0">
                <a:latin typeface="Monotype Corsiva" pitchFamily="66" charset="0"/>
              </a:rPr>
              <a:t>” </a:t>
            </a:r>
            <a:r>
              <a:rPr lang="ru-RU" sz="1400" dirty="0" smtClean="0">
                <a:latin typeface="Monotype Corsiva" pitchFamily="66" charset="0"/>
              </a:rPr>
              <a:t>класса Чалый Дима</a:t>
            </a:r>
            <a:endParaRPr lang="ru-RU" sz="1400" dirty="0">
              <a:latin typeface="Monotype Corsiva" pitchFamily="66" charset="0"/>
            </a:endParaRPr>
          </a:p>
        </p:txBody>
      </p:sp>
      <p:pic>
        <p:nvPicPr>
          <p:cNvPr id="7" name="Рисунок 6" descr="m_214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1142984"/>
            <a:ext cx="3852873" cy="428963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TextBox 7"/>
          <p:cNvSpPr txBox="1"/>
          <p:nvPr/>
        </p:nvSpPr>
        <p:spPr>
          <a:xfrm>
            <a:off x="1714480" y="142852"/>
            <a:ext cx="5646097" cy="58477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Corsiva" pitchFamily="66" charset="0"/>
              </a:rPr>
              <a:t>Иван Алексеевич Бунин (1870-1953)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321E-6 L 1.6698 0.00208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5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0"/>
            <a:ext cx="6186502" cy="78579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Есть ли будущее у героев?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10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2" y="785792"/>
          <a:ext cx="8215372" cy="379050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53843"/>
                <a:gridCol w="2053843"/>
                <a:gridCol w="2178860"/>
                <a:gridCol w="1928826"/>
              </a:tblGrid>
              <a:tr h="11608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ГИСФ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ХО</a:t>
                      </a:r>
                      <a:endParaRPr lang="ru-RU" dirty="0"/>
                    </a:p>
                  </a:txBody>
                  <a:tcPr/>
                </a:tc>
              </a:tr>
              <a:tr h="839398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Прошлое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Процветание</a:t>
                      </a:r>
                      <a:r>
                        <a:rPr lang="ru-RU" sz="1200" baseline="0" dirty="0" smtClean="0"/>
                        <a:t>  дворянских усадеб, сады, сказочная природа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Всеобщее</a:t>
                      </a:r>
                      <a:r>
                        <a:rPr lang="ru-RU" sz="1200" baseline="0" dirty="0" smtClean="0"/>
                        <a:t> п</a:t>
                      </a:r>
                      <a:r>
                        <a:rPr lang="ru-RU" sz="1200" dirty="0" smtClean="0"/>
                        <a:t>очитание, власть и сила,</a:t>
                      </a:r>
                      <a:r>
                        <a:rPr lang="ru-RU" sz="1200" baseline="0" dirty="0" smtClean="0"/>
                        <a:t> положение в высшем буржуазном обществе, деньги(единственная цель).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Был только</a:t>
                      </a:r>
                      <a:r>
                        <a:rPr lang="ru-RU" sz="1200" baseline="0" dirty="0" smtClean="0"/>
                        <a:t> один </a:t>
                      </a:r>
                      <a:r>
                        <a:rPr lang="ru-RU" sz="1200" baseline="0" smtClean="0"/>
                        <a:t>холодный осенний </a:t>
                      </a:r>
                      <a:r>
                        <a:rPr lang="ru-RU" sz="1200" baseline="0" dirty="0" smtClean="0"/>
                        <a:t>вечер</a:t>
                      </a:r>
                      <a:endParaRPr lang="ru-RU" sz="1200" dirty="0"/>
                    </a:p>
                  </a:txBody>
                  <a:tcPr/>
                </a:tc>
              </a:tr>
              <a:tr h="1160868"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Настоящее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Разрушение устоев общества, разрушение дворянских гнёзд,  исчезновение</a:t>
                      </a:r>
                      <a:r>
                        <a:rPr lang="ru-RU" sz="1200" baseline="0" dirty="0" smtClean="0"/>
                        <a:t> урожая яблок (символ эпохи)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Желание не существовать , а жить, но жизнь по</a:t>
                      </a:r>
                      <a:r>
                        <a:rPr lang="ru-RU" sz="1200" baseline="0" dirty="0" smtClean="0"/>
                        <a:t> герою -  механизм. Господин просто создаёт видимость деятельности. Всё в его жизни идёт по плану и распорядку</a:t>
                      </a:r>
                      <a:r>
                        <a:rPr lang="ru-RU" sz="1200" dirty="0" smtClean="0"/>
                        <a:t>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Женщина</a:t>
                      </a:r>
                      <a:r>
                        <a:rPr lang="ru-RU" sz="1200" baseline="0" dirty="0" smtClean="0"/>
                        <a:t> с</a:t>
                      </a:r>
                      <a:r>
                        <a:rPr lang="ru-RU" sz="1200" dirty="0" smtClean="0"/>
                        <a:t>уществует, а не живёт.</a:t>
                      </a:r>
                      <a:r>
                        <a:rPr lang="ru-RU" sz="1200" baseline="0" dirty="0" smtClean="0"/>
                        <a:t> Настоящее для неё -  ненужный сон, она живёт только воспоминаниями о прошлом.</a:t>
                      </a:r>
                      <a:endParaRPr lang="ru-RU" sz="1200" dirty="0"/>
                    </a:p>
                  </a:txBody>
                  <a:tcPr/>
                </a:tc>
              </a:tr>
              <a:tr h="418636">
                <a:tc>
                  <a:txBody>
                    <a:bodyPr/>
                    <a:lstStyle/>
                    <a:p>
                      <a:r>
                        <a:rPr lang="ru-RU" dirty="0" smtClean="0"/>
                        <a:t>Будущее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?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?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?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1472" y="4549676"/>
            <a:ext cx="8286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Book Antiqua" pitchFamily="18" charset="0"/>
              </a:rPr>
              <a:t>Вывод</a:t>
            </a:r>
            <a:r>
              <a:rPr lang="en-US" dirty="0" smtClean="0">
                <a:latin typeface="Book Antiqua" pitchFamily="18" charset="0"/>
              </a:rPr>
              <a:t>: </a:t>
            </a:r>
            <a:r>
              <a:rPr lang="ru-RU" dirty="0" smtClean="0">
                <a:latin typeface="Book Antiqua" pitchFamily="18" charset="0"/>
              </a:rPr>
              <a:t>в рассказах нет даже намёка на продолжение сюжета. Бунин доносит до читателя мысль, что нельзя жить воспоминаниями, просто существовать, </a:t>
            </a:r>
            <a:r>
              <a:rPr lang="en-US" dirty="0" smtClean="0">
                <a:latin typeface="Book Antiqua" pitchFamily="18" charset="0"/>
              </a:rPr>
              <a:t>“</a:t>
            </a:r>
            <a:r>
              <a:rPr lang="ru-RU" dirty="0" smtClean="0">
                <a:latin typeface="Book Antiqua" pitchFamily="18" charset="0"/>
              </a:rPr>
              <a:t>плыть по течению</a:t>
            </a:r>
            <a:r>
              <a:rPr lang="en-US" dirty="0" smtClean="0">
                <a:latin typeface="Book Antiqua" pitchFamily="18" charset="0"/>
              </a:rPr>
              <a:t>”</a:t>
            </a:r>
            <a:r>
              <a:rPr lang="ru-RU" dirty="0" smtClean="0">
                <a:latin typeface="Book Antiqua" pitchFamily="18" charset="0"/>
              </a:rPr>
              <a:t>. Надо жить. Господин из Сан-Франциско понял это только в 58 лет. Героиня рассказа </a:t>
            </a:r>
            <a:r>
              <a:rPr lang="en-US" dirty="0" smtClean="0">
                <a:latin typeface="Book Antiqua" pitchFamily="18" charset="0"/>
              </a:rPr>
              <a:t>“</a:t>
            </a:r>
            <a:r>
              <a:rPr lang="ru-RU" dirty="0" smtClean="0">
                <a:latin typeface="Book Antiqua" pitchFamily="18" charset="0"/>
              </a:rPr>
              <a:t>Холодная осень</a:t>
            </a:r>
            <a:r>
              <a:rPr lang="en-US" dirty="0" smtClean="0">
                <a:latin typeface="Book Antiqua" pitchFamily="18" charset="0"/>
              </a:rPr>
              <a:t>”</a:t>
            </a:r>
            <a:r>
              <a:rPr lang="ru-RU" dirty="0" smtClean="0">
                <a:latin typeface="Book Antiqua" pitchFamily="18" charset="0"/>
              </a:rPr>
              <a:t> потеряла смысл жизни</a:t>
            </a:r>
            <a:r>
              <a:rPr lang="en-US" dirty="0" smtClean="0">
                <a:latin typeface="Book Antiqua" pitchFamily="18" charset="0"/>
              </a:rPr>
              <a:t>; </a:t>
            </a:r>
            <a:r>
              <a:rPr lang="ru-RU" dirty="0" smtClean="0">
                <a:latin typeface="Book Antiqua" pitchFamily="18" charset="0"/>
              </a:rPr>
              <a:t>с этого момента жизнь для неё остановилась. Человек в рассказах не задумывается о будущем и, как результат, у него и не будет будущего, будет только механичное существование и воспоминания.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ru-RU" dirty="0" smtClean="0">
                <a:latin typeface="Book Antiqua" pitchFamily="18" charset="0"/>
              </a:rPr>
              <a:t>Герой в рассказах замыкается на прошлом.</a:t>
            </a:r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“</a:t>
            </a:r>
            <a:r>
              <a:rPr lang="ru-RU" sz="4000" dirty="0" smtClean="0"/>
              <a:t>Господин из Сан-Франциско</a:t>
            </a:r>
            <a:r>
              <a:rPr lang="en-US" sz="4000" dirty="0" smtClean="0"/>
              <a:t>”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071802" y="928670"/>
            <a:ext cx="2751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Особенности композиции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14282" y="1357298"/>
            <a:ext cx="8358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В этом рассказе, признанным критиками лучшим в творчестве Бунина, изображены  2 мира</a:t>
            </a:r>
            <a:r>
              <a:rPr lang="en-US" sz="1400" dirty="0" smtClean="0"/>
              <a:t>:</a:t>
            </a:r>
            <a:endParaRPr lang="ru-RU" sz="1400" dirty="0" smtClean="0"/>
          </a:p>
          <a:p>
            <a:r>
              <a:rPr lang="en-US" sz="1400" dirty="0" smtClean="0"/>
              <a:t> </a:t>
            </a:r>
            <a:r>
              <a:rPr lang="ru-RU" sz="1400" dirty="0" smtClean="0"/>
              <a:t>реальный и ирреальный, которые даны в огромном контрасте, полностью противопоставлены друг другу.</a:t>
            </a:r>
            <a:endParaRPr lang="ru-RU" sz="1400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42844" y="2214554"/>
          <a:ext cx="8858312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3039"/>
                <a:gridCol w="424527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Ирреальная</a:t>
                      </a:r>
                      <a:r>
                        <a:rPr lang="ru-RU" baseline="0" dirty="0" smtClean="0"/>
                        <a:t> жизнь, существование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Реальная</a:t>
                      </a:r>
                      <a:r>
                        <a:rPr lang="ru-RU" baseline="0" dirty="0" smtClean="0"/>
                        <a:t> жизнь, реальность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Жизнь Господина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Жизнь горцев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Жизнь Господина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Смерть Господина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Высшее общество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Рабочие в трюме корабля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Оркестр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Вой сирены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Поездка</a:t>
                      </a:r>
                      <a:r>
                        <a:rPr lang="ru-RU" baseline="0" dirty="0" smtClean="0"/>
                        <a:t> Господина в Старый Свет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Возвращение Господина в Новый Свет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Океан, окружающий пароход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Побережье Италии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Отношение </a:t>
                      </a:r>
                      <a:r>
                        <a:rPr lang="ru-RU" baseline="0" dirty="0" smtClean="0"/>
                        <a:t>к Господину при жизни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Отношение</a:t>
                      </a:r>
                      <a:r>
                        <a:rPr lang="ru-RU" baseline="0" dirty="0" smtClean="0"/>
                        <a:t> к Господину при смерти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Яркие огни верхней палубы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Страшный враждебный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океан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Беззаботная жизнь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Адский труд и эксплуатация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“</a:t>
            </a:r>
            <a:r>
              <a:rPr lang="ru-RU" sz="2400" dirty="0" smtClean="0"/>
              <a:t>Жизнь общества в рассказе Господин из Сан-Франциско</a:t>
            </a:r>
            <a:r>
              <a:rPr lang="en-US" sz="2400" dirty="0" smtClean="0"/>
              <a:t>”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12</a:t>
            </a:fld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500034" y="142873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1143000"/>
          </a:xfrm>
        </p:spPr>
        <p:txBody>
          <a:bodyPr>
            <a:noAutofit/>
          </a:bodyPr>
          <a:lstStyle/>
          <a:p>
            <a:r>
              <a:rPr lang="ru-RU" sz="2400" dirty="0" smtClean="0"/>
              <a:t>   Композиционные особенности рассказа </a:t>
            </a:r>
            <a:r>
              <a:rPr lang="en-US" sz="2400" dirty="0" smtClean="0"/>
              <a:t>“</a:t>
            </a:r>
            <a:r>
              <a:rPr lang="ru-RU" sz="2400" dirty="0" smtClean="0"/>
              <a:t>Антоновские яблоки</a:t>
            </a:r>
            <a:r>
              <a:rPr lang="en-US" sz="2400" dirty="0" smtClean="0"/>
              <a:t>”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214422"/>
            <a:ext cx="8229600" cy="52149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>
                <a:latin typeface="Monotype Corsiva" pitchFamily="66" charset="0"/>
              </a:rPr>
              <a:t>4 главы рассказа – 4 месяца. Август   – сентябрь –   октябрь –    ноябрь.  </a:t>
            </a:r>
          </a:p>
          <a:p>
            <a:pPr>
              <a:buNone/>
            </a:pPr>
            <a:endParaRPr lang="ru-RU" sz="2000" dirty="0" smtClean="0">
              <a:latin typeface="Monotype Corsiva" pitchFamily="66" charset="0"/>
            </a:endParaRPr>
          </a:p>
          <a:p>
            <a:pPr>
              <a:buNone/>
            </a:pPr>
            <a:endParaRPr lang="ru-RU" sz="2000" dirty="0" smtClean="0">
              <a:latin typeface="Monotype Corsiva" pitchFamily="66" charset="0"/>
            </a:endParaRPr>
          </a:p>
          <a:p>
            <a:pPr>
              <a:buNone/>
            </a:pPr>
            <a:endParaRPr lang="ru-RU" sz="2000" dirty="0" smtClean="0">
              <a:latin typeface="Monotype Corsiva" pitchFamily="66" charset="0"/>
            </a:endParaRPr>
          </a:p>
          <a:p>
            <a:pPr>
              <a:buNone/>
            </a:pPr>
            <a:endParaRPr lang="ru-RU" sz="2000" dirty="0" smtClean="0">
              <a:latin typeface="Monotype Corsiva" pitchFamily="66" charset="0"/>
            </a:endParaRPr>
          </a:p>
          <a:p>
            <a:pPr>
              <a:buNone/>
            </a:pPr>
            <a:endParaRPr lang="ru-RU" sz="2000" dirty="0" smtClean="0">
              <a:latin typeface="Monotype Corsiva" pitchFamily="66" charset="0"/>
            </a:endParaRPr>
          </a:p>
          <a:p>
            <a:pPr>
              <a:buNone/>
            </a:pPr>
            <a:r>
              <a:rPr lang="ru-RU" sz="1800" dirty="0" smtClean="0">
                <a:latin typeface="Calibri" pitchFamily="34" charset="0"/>
              </a:rPr>
              <a:t>1 глава – описывается жизнь добрых, сильных людей. Все обращаются уважительно и ласково друг к другу. Женщину один мещанин назвал </a:t>
            </a:r>
            <a:r>
              <a:rPr lang="en-US" sz="1800" dirty="0" smtClean="0">
                <a:latin typeface="Calibri" pitchFamily="34" charset="0"/>
              </a:rPr>
              <a:t>“</a:t>
            </a:r>
            <a:r>
              <a:rPr lang="ru-RU" sz="1800" dirty="0" smtClean="0">
                <a:latin typeface="Calibri" pitchFamily="34" charset="0"/>
              </a:rPr>
              <a:t>хозяйственной бабочкой</a:t>
            </a:r>
            <a:r>
              <a:rPr lang="en-US" sz="1800" dirty="0" smtClean="0">
                <a:latin typeface="Calibri" pitchFamily="34" charset="0"/>
              </a:rPr>
              <a:t>”</a:t>
            </a:r>
            <a:r>
              <a:rPr lang="ru-RU" sz="1800" dirty="0" smtClean="0">
                <a:latin typeface="Calibri" pitchFamily="34" charset="0"/>
              </a:rPr>
              <a:t>. Везде есть жизнь. Даже у барского дома есть душа </a:t>
            </a:r>
            <a:r>
              <a:rPr lang="en-US" sz="1800" dirty="0" smtClean="0">
                <a:latin typeface="Calibri" pitchFamily="34" charset="0"/>
              </a:rPr>
              <a:t>“</a:t>
            </a:r>
            <a:r>
              <a:rPr lang="ru-RU" sz="1800" dirty="0" smtClean="0">
                <a:latin typeface="Calibri" pitchFamily="34" charset="0"/>
              </a:rPr>
              <a:t>передний фасад похож на лицо</a:t>
            </a:r>
            <a:r>
              <a:rPr lang="en-US" sz="1800" dirty="0" smtClean="0">
                <a:latin typeface="Calibri" pitchFamily="34" charset="0"/>
              </a:rPr>
              <a:t>”</a:t>
            </a:r>
            <a:r>
              <a:rPr lang="ru-RU" sz="1800" dirty="0" smtClean="0">
                <a:latin typeface="Calibri" pitchFamily="34" charset="0"/>
              </a:rPr>
              <a:t>.</a:t>
            </a:r>
          </a:p>
          <a:p>
            <a:pPr>
              <a:buNone/>
            </a:pPr>
            <a:endParaRPr lang="en-US" sz="2000" dirty="0" smtClean="0">
              <a:latin typeface="Monotype Corsiva" pitchFamily="66" charset="0"/>
            </a:endParaRPr>
          </a:p>
          <a:p>
            <a:pPr>
              <a:buNone/>
            </a:pPr>
            <a:endParaRPr lang="ru-RU" sz="2000" dirty="0" smtClean="0">
              <a:latin typeface="Monotype Corsiva" pitchFamily="66" charset="0"/>
            </a:endParaRPr>
          </a:p>
          <a:p>
            <a:pPr>
              <a:buNone/>
            </a:pPr>
            <a:r>
              <a:rPr lang="ru-RU" sz="2000" dirty="0" smtClean="0">
                <a:latin typeface="Calibri" pitchFamily="34" charset="0"/>
              </a:rPr>
              <a:t>4 глава – дворянство угасло. Остались только мелкие поместья, помещики не держат яблоневых садов, единственное их занятие это охота и ….?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4414" y="2786058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Большой урожай яблок и изобилие в усадьбах </a:t>
            </a:r>
            <a:endParaRPr lang="ru-RU" sz="1400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>
            <a:off x="6715934" y="235663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000628" y="2786058"/>
            <a:ext cx="350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Остались только небольшие поместья, величие дворянства разрушилось</a:t>
            </a:r>
            <a:endParaRPr lang="ru-RU" sz="14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571736" y="1857364"/>
            <a:ext cx="128588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низ 11"/>
          <p:cNvSpPr/>
          <p:nvPr/>
        </p:nvSpPr>
        <p:spPr>
          <a:xfrm>
            <a:off x="2500298" y="4500570"/>
            <a:ext cx="335758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4572000" y="1785926"/>
            <a:ext cx="1071570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143108" y="6000768"/>
            <a:ext cx="671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 Narrow" pitchFamily="34" charset="0"/>
              </a:rPr>
              <a:t>Задача Бунина - показать всю Россию, напомнить читателю о корнях.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Особенности композиции рассказа </a:t>
            </a:r>
            <a:r>
              <a:rPr lang="en-US" sz="2800" dirty="0" smtClean="0"/>
              <a:t>“</a:t>
            </a:r>
            <a:r>
              <a:rPr lang="ru-RU" sz="2800" dirty="0" smtClean="0"/>
              <a:t>Холодная осень</a:t>
            </a:r>
            <a:r>
              <a:rPr lang="en-US" sz="2800" dirty="0" smtClean="0"/>
              <a:t>”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5429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“</a:t>
            </a:r>
            <a:r>
              <a:rPr lang="ru-RU" sz="1800" dirty="0" smtClean="0"/>
              <a:t>В моей жизни был только тот осенний вечер, остальное – ненужный сон</a:t>
            </a:r>
            <a:r>
              <a:rPr lang="en-US" sz="1800" dirty="0" smtClean="0"/>
              <a:t>”</a:t>
            </a:r>
            <a:r>
              <a:rPr lang="ru-RU" sz="1800" dirty="0" smtClean="0"/>
              <a:t>.</a:t>
            </a:r>
            <a:r>
              <a:rPr lang="en-US" sz="1800" dirty="0" smtClean="0"/>
              <a:t> </a:t>
            </a:r>
            <a:endParaRPr lang="ru-RU" sz="1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500430" y="335756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</a:t>
            </a:r>
            <a:r>
              <a:rPr lang="ru-RU" dirty="0" smtClean="0">
                <a:solidFill>
                  <a:srgbClr val="FF0000"/>
                </a:solidFill>
              </a:rPr>
              <a:t>Холодная осень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14282" y="4071942"/>
            <a:ext cx="42310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                               </a:t>
            </a:r>
          </a:p>
          <a:p>
            <a:r>
              <a:rPr lang="en-US" dirty="0" smtClean="0"/>
              <a:t>“</a:t>
            </a:r>
            <a:r>
              <a:rPr lang="ru-RU" dirty="0" smtClean="0"/>
              <a:t>Удивительно ранняя и </a:t>
            </a:r>
            <a:r>
              <a:rPr lang="ru-RU" dirty="0" smtClean="0">
                <a:solidFill>
                  <a:srgbClr val="FF0000"/>
                </a:solidFill>
              </a:rPr>
              <a:t>холодная осень</a:t>
            </a:r>
            <a:r>
              <a:rPr lang="ru-RU" dirty="0" smtClean="0"/>
              <a:t>!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214942" y="3929066"/>
            <a:ext cx="3500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en-US" dirty="0" smtClean="0"/>
              <a:t>“</a:t>
            </a:r>
            <a:r>
              <a:rPr lang="ru-RU" dirty="0" smtClean="0"/>
              <a:t>Только тот </a:t>
            </a:r>
            <a:r>
              <a:rPr lang="ru-RU" dirty="0" smtClean="0">
                <a:solidFill>
                  <a:srgbClr val="FF0000"/>
                </a:solidFill>
              </a:rPr>
              <a:t>холодный осенний </a:t>
            </a:r>
            <a:r>
              <a:rPr lang="ru-RU" dirty="0" smtClean="0"/>
              <a:t>вечер</a:t>
            </a:r>
            <a:r>
              <a:rPr lang="en-US" dirty="0" smtClean="0"/>
              <a:t>”</a:t>
            </a:r>
            <a:endParaRPr lang="ru-RU" dirty="0"/>
          </a:p>
        </p:txBody>
      </p:sp>
      <p:sp>
        <p:nvSpPr>
          <p:cNvPr id="8" name="Выгнутая вниз стрелка 7"/>
          <p:cNvSpPr/>
          <p:nvPr/>
        </p:nvSpPr>
        <p:spPr>
          <a:xfrm flipH="1">
            <a:off x="3214678" y="4929198"/>
            <a:ext cx="2857520" cy="64294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 rot="2093649">
            <a:off x="3245036" y="3709657"/>
            <a:ext cx="57150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19800000">
            <a:off x="5033782" y="3695610"/>
            <a:ext cx="57150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428728" y="6000768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ЖИЗНЬ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143636" y="6000768"/>
            <a:ext cx="1914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СУЩЕСТВОВАНИЕ</a:t>
            </a:r>
            <a:endParaRPr lang="ru-RU" dirty="0"/>
          </a:p>
        </p:txBody>
      </p:sp>
      <p:sp>
        <p:nvSpPr>
          <p:cNvPr id="13" name="Двойная стрелка влево/вправо 12"/>
          <p:cNvSpPr/>
          <p:nvPr/>
        </p:nvSpPr>
        <p:spPr>
          <a:xfrm>
            <a:off x="3286116" y="6000768"/>
            <a:ext cx="2500330" cy="35719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Левая круглая скобка 13"/>
          <p:cNvSpPr/>
          <p:nvPr/>
        </p:nvSpPr>
        <p:spPr>
          <a:xfrm rot="16200000">
            <a:off x="4429124" y="642918"/>
            <a:ext cx="214314" cy="464347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Левая круглая скобка 14"/>
          <p:cNvSpPr/>
          <p:nvPr/>
        </p:nvSpPr>
        <p:spPr>
          <a:xfrm rot="16200000">
            <a:off x="3902863" y="1169179"/>
            <a:ext cx="204790" cy="3438548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Левая круглая скобка 15"/>
          <p:cNvSpPr/>
          <p:nvPr/>
        </p:nvSpPr>
        <p:spPr>
          <a:xfrm rot="16200000">
            <a:off x="6250793" y="2464587"/>
            <a:ext cx="214314" cy="857256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571736" y="2571744"/>
            <a:ext cx="1914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Прошлое (вечер) 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857884" y="2143116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настоящее</a:t>
            </a:r>
            <a:endParaRPr lang="ru-RU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rot="5400000">
            <a:off x="6232996" y="2626867"/>
            <a:ext cx="39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3050"/>
            <a:ext cx="8543956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Century Gothic" pitchFamily="34" charset="0"/>
              </a:rPr>
              <a:t> </a:t>
            </a:r>
            <a:r>
              <a:rPr lang="ru-RU" sz="4000" dirty="0" smtClean="0">
                <a:latin typeface="Century Gothic" pitchFamily="34" charset="0"/>
              </a:rPr>
              <a:t>Изображение катастрофичности мира в рассказах Бунина</a:t>
            </a:r>
            <a:endParaRPr lang="ru-RU" dirty="0">
              <a:latin typeface="Century Gothic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714488"/>
            <a:ext cx="3043230" cy="425448"/>
          </a:xfrm>
        </p:spPr>
        <p:txBody>
          <a:bodyPr>
            <a:normAutofit/>
          </a:bodyPr>
          <a:lstStyle/>
          <a:p>
            <a:pPr algn="ctr"/>
            <a:r>
              <a:rPr lang="en-US" sz="1800" b="0" dirty="0" smtClean="0">
                <a:solidFill>
                  <a:schemeClr val="tx1"/>
                </a:solidFill>
                <a:latin typeface="Monotype Corsiva" pitchFamily="66" charset="0"/>
              </a:rPr>
              <a:t>“</a:t>
            </a:r>
            <a:r>
              <a:rPr lang="ru-RU" sz="1800" b="0" dirty="0" smtClean="0">
                <a:solidFill>
                  <a:schemeClr val="tx1"/>
                </a:solidFill>
                <a:latin typeface="Monotype Corsiva" pitchFamily="66" charset="0"/>
              </a:rPr>
              <a:t>Антоновские</a:t>
            </a:r>
            <a:r>
              <a:rPr lang="ru-RU" sz="1800" dirty="0" smtClean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1800" b="0" dirty="0" smtClean="0">
                <a:solidFill>
                  <a:schemeClr val="tx1"/>
                </a:solidFill>
                <a:latin typeface="Monotype Corsiva" pitchFamily="66" charset="0"/>
              </a:rPr>
              <a:t>яблоки</a:t>
            </a:r>
            <a:r>
              <a:rPr lang="en-US" sz="1800" b="0" dirty="0" smtClean="0">
                <a:solidFill>
                  <a:schemeClr val="tx1"/>
                </a:solidFill>
                <a:latin typeface="Monotype Corsiva" pitchFamily="66" charset="0"/>
              </a:rPr>
              <a:t>”</a:t>
            </a:r>
            <a:endParaRPr lang="ru-RU" sz="1800" b="0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2857488" y="1714488"/>
            <a:ext cx="3714776" cy="425448"/>
          </a:xfrm>
        </p:spPr>
        <p:txBody>
          <a:bodyPr>
            <a:noAutofit/>
          </a:bodyPr>
          <a:lstStyle/>
          <a:p>
            <a:pPr algn="ctr"/>
            <a:r>
              <a:rPr lang="en-US" sz="1800" b="0" dirty="0" smtClean="0">
                <a:solidFill>
                  <a:schemeClr val="tx1"/>
                </a:solidFill>
                <a:latin typeface="Monotype Corsiva" pitchFamily="66" charset="0"/>
              </a:rPr>
              <a:t>“</a:t>
            </a:r>
            <a:r>
              <a:rPr lang="ru-RU" sz="1800" b="0" dirty="0" smtClean="0">
                <a:solidFill>
                  <a:schemeClr val="tx1"/>
                </a:solidFill>
                <a:latin typeface="Monotype Corsiva" pitchFamily="66" charset="0"/>
              </a:rPr>
              <a:t>Господин из Сан-Франциско</a:t>
            </a:r>
            <a:r>
              <a:rPr lang="en-US" sz="1800" b="0" dirty="0" smtClean="0">
                <a:solidFill>
                  <a:schemeClr val="tx1"/>
                </a:solidFill>
                <a:latin typeface="Monotype Corsiva" pitchFamily="66" charset="0"/>
              </a:rPr>
              <a:t>”</a:t>
            </a:r>
            <a:endParaRPr lang="ru-RU" sz="1800" b="0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10" name="Содержимое 9" descr="1000198272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15140" y="2571744"/>
            <a:ext cx="1905000" cy="2886075"/>
          </a:xfrm>
        </p:spPr>
      </p:pic>
      <p:pic>
        <p:nvPicPr>
          <p:cNvPr id="11" name="Содержимое 10" descr="1000867015.jpg"/>
          <p:cNvPicPr>
            <a:picLocks noGrp="1" noChangeAspect="1"/>
          </p:cNvPicPr>
          <p:nvPr>
            <p:ph sz="half" idx="4"/>
          </p:nvPr>
        </p:nvPicPr>
        <p:blipFill>
          <a:blip r:embed="rId3"/>
          <a:stretch>
            <a:fillRect/>
          </a:stretch>
        </p:blipFill>
        <p:spPr>
          <a:xfrm>
            <a:off x="3428992" y="2500306"/>
            <a:ext cx="2055089" cy="3010703"/>
          </a:xfrm>
        </p:spPr>
      </p:pic>
      <p:sp>
        <p:nvSpPr>
          <p:cNvPr id="9" name="TextBox 8"/>
          <p:cNvSpPr txBox="1"/>
          <p:nvPr/>
        </p:nvSpPr>
        <p:spPr>
          <a:xfrm>
            <a:off x="6357950" y="1785926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Monotype Corsiva" pitchFamily="66" charset="0"/>
              </a:rPr>
              <a:t>“</a:t>
            </a:r>
            <a:r>
              <a:rPr lang="ru-RU" dirty="0" smtClean="0">
                <a:latin typeface="Monotype Corsiva" pitchFamily="66" charset="0"/>
              </a:rPr>
              <a:t>Холодная Осень</a:t>
            </a:r>
            <a:r>
              <a:rPr lang="en-US" dirty="0" smtClean="0">
                <a:latin typeface="Monotype Corsiva" pitchFamily="66" charset="0"/>
              </a:rPr>
              <a:t>”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13" name="Рисунок 12" descr="100103585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2500306"/>
            <a:ext cx="2000264" cy="3080407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1928826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latin typeface="Monotype Corsiva" pitchFamily="66" charset="0"/>
              </a:rPr>
              <a:t>Неизбежная гибель буржуазной цивилизации, осознание человеком своего мнимого могущества</a:t>
            </a:r>
            <a:endParaRPr lang="ru-RU" sz="2800" dirty="0">
              <a:latin typeface="Monotype Corsiva" pitchFamily="66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" name="Выноска со стрелкой вниз 5"/>
          <p:cNvSpPr/>
          <p:nvPr/>
        </p:nvSpPr>
        <p:spPr>
          <a:xfrm>
            <a:off x="3071802" y="642918"/>
            <a:ext cx="2214578" cy="214314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071802" y="928670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Century Gothic" pitchFamily="34" charset="0"/>
              </a:rPr>
              <a:t>Проблема</a:t>
            </a:r>
            <a:endParaRPr lang="ru-RU" sz="2800" dirty="0">
              <a:solidFill>
                <a:schemeClr val="bg1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0"/>
            <a:ext cx="7772400" cy="11430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Century Gothic" pitchFamily="34" charset="0"/>
              </a:rPr>
              <a:t>Личность И.А.Бунина</a:t>
            </a:r>
            <a:endParaRPr lang="ru-RU" sz="4000" dirty="0">
              <a:latin typeface="Century Gothic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4</a:t>
            </a:fld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457200" y="1285860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Century Gothic" pitchFamily="34" charset="0"/>
              </a:rPr>
              <a:t>Актуальность темы в наше время</a:t>
            </a:r>
            <a:endParaRPr lang="ru-RU" sz="3600" dirty="0">
              <a:latin typeface="Century Gothic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85786" y="1928802"/>
            <a:ext cx="7772400" cy="257176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cs typeface="Arial" pitchFamily="34" charset="0"/>
              </a:rPr>
              <a:t>Тема, затронутая Буниным, была и будет актуальна всегда. Сегодня человек так же, как и во время Бунина, ищет ответы на вечные вопросы о своём предназначении, смысле бытия, о ложных ценностях и важности своих поступков. Так же, как и тогда, есть люди, живущие воспоминаниями, люди, ставящие деньги выше всех своих интересов, ценностей и люди, довольствующиеся малым, но любящие жизнь и близкие к природе. 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Century Gothic" pitchFamily="34" charset="0"/>
              </a:rPr>
              <a:t>Новые знания, приобретённые в процессе работы над темой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332899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Для Бунина главные ценности – нравственные</a:t>
            </a:r>
          </a:p>
          <a:p>
            <a:r>
              <a:rPr lang="ru-RU" sz="2400" dirty="0" smtClean="0"/>
              <a:t>Желание сохранить национальные корни России</a:t>
            </a:r>
          </a:p>
          <a:p>
            <a:r>
              <a:rPr lang="ru-RU" sz="2400" dirty="0" smtClean="0"/>
              <a:t>Философский уровень всех произведений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3500430" y="3643314"/>
            <a:ext cx="2000264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500166" y="2857496"/>
            <a:ext cx="5929354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428860" y="3000372"/>
            <a:ext cx="4288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Часто затрагивается тема жизни и смерти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 жизни и смерти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Угасание дворянских усадеб</a:t>
            </a:r>
          </a:p>
          <a:p>
            <a:r>
              <a:rPr lang="ru-RU" dirty="0" smtClean="0"/>
              <a:t> Гибель любимого – разрушение жизни</a:t>
            </a:r>
          </a:p>
          <a:p>
            <a:r>
              <a:rPr lang="ru-RU" dirty="0" smtClean="0"/>
              <a:t>Жизнь и смерть Господина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ru-RU" dirty="0" smtClean="0">
                <a:latin typeface="Monotype Corsiva" pitchFamily="66" charset="0"/>
              </a:rPr>
              <a:t>Понимание проблемы приходит к главным героям рассказов через душевные переживания, познание реальной жизни и своего настоящего положения в мире.</a:t>
            </a:r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2500298" y="2928934"/>
            <a:ext cx="3857652" cy="857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42844" y="571480"/>
          <a:ext cx="8715404" cy="527494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68351"/>
                <a:gridCol w="1960607"/>
                <a:gridCol w="2643206"/>
                <a:gridCol w="1928826"/>
                <a:gridCol w="1214414"/>
              </a:tblGrid>
              <a:tr h="428628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II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III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IV</a:t>
                      </a:r>
                      <a:endParaRPr lang="ru-RU" sz="1600" dirty="0"/>
                    </a:p>
                  </a:txBody>
                  <a:tcPr/>
                </a:tc>
              </a:tr>
              <a:tr h="88305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Яблоки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</a:t>
                      </a:r>
                      <a:r>
                        <a:rPr lang="ru-RU" sz="1200" dirty="0" smtClean="0"/>
                        <a:t>Всюду пахнет яблоками</a:t>
                      </a:r>
                      <a:r>
                        <a:rPr lang="en-US" sz="1200" baseline="0" dirty="0" smtClean="0"/>
                        <a:t>” ; “</a:t>
                      </a:r>
                      <a:r>
                        <a:rPr lang="ru-RU" sz="1200" baseline="0" dirty="0" smtClean="0"/>
                        <a:t>постоянно слышался звук ссыпаемых яблок</a:t>
                      </a:r>
                      <a:r>
                        <a:rPr lang="en-US" sz="1200" baseline="0" dirty="0" smtClean="0"/>
                        <a:t>”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</a:t>
                      </a:r>
                      <a:r>
                        <a:rPr lang="ru-RU" sz="1200" dirty="0" smtClean="0"/>
                        <a:t>урожайный год</a:t>
                      </a:r>
                      <a:r>
                        <a:rPr lang="en-US" sz="1200" dirty="0" smtClean="0"/>
                        <a:t>”; “</a:t>
                      </a:r>
                      <a:r>
                        <a:rPr lang="ru-RU" sz="1200" dirty="0" smtClean="0"/>
                        <a:t>давно лежат</a:t>
                      </a:r>
                      <a:r>
                        <a:rPr lang="en-US" sz="1200" dirty="0" smtClean="0"/>
                        <a:t>”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</a:t>
                      </a:r>
                      <a:r>
                        <a:rPr lang="ru-RU" sz="1200" dirty="0" smtClean="0"/>
                        <a:t>найдешь в мокрой листве случайно забытое холодное и мокрое яблоко, и покажется </a:t>
                      </a:r>
                      <a:r>
                        <a:rPr lang="en-US" sz="1200" dirty="0" smtClean="0"/>
                        <a:t> </a:t>
                      </a:r>
                      <a:r>
                        <a:rPr lang="ru-RU" sz="1200" dirty="0" smtClean="0"/>
                        <a:t>оно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необыкновенно вкусным, совсем не таким, как другие</a:t>
                      </a:r>
                      <a:r>
                        <a:rPr lang="en-US" sz="1200" dirty="0" smtClean="0"/>
                        <a:t>”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Запах антоновских яблок исчезает из помещичьих усадеб</a:t>
                      </a:r>
                      <a:endParaRPr lang="ru-RU" sz="1200" dirty="0"/>
                    </a:p>
                  </a:txBody>
                  <a:tcPr/>
                </a:tc>
              </a:tr>
              <a:tr h="88305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Пейзаж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 </a:t>
                      </a:r>
                      <a:r>
                        <a:rPr lang="en-US" sz="1200" dirty="0" smtClean="0"/>
                        <a:t>“</a:t>
                      </a:r>
                      <a:r>
                        <a:rPr lang="ru-RU" sz="1200" dirty="0" smtClean="0"/>
                        <a:t>В глубине сада — сказочная картина</a:t>
                      </a:r>
                      <a:r>
                        <a:rPr lang="en-US" sz="1200" dirty="0" smtClean="0"/>
                        <a:t>…”;</a:t>
                      </a:r>
                    </a:p>
                    <a:p>
                      <a:r>
                        <a:rPr lang="en-US" sz="1200" dirty="0" smtClean="0"/>
                        <a:t>“…</a:t>
                      </a:r>
                      <a:r>
                        <a:rPr lang="ru-RU" sz="1200" dirty="0" smtClean="0"/>
                        <a:t>черное небо чертят огнистыми полосками падающие звезды</a:t>
                      </a:r>
                      <a:r>
                        <a:rPr lang="en-US" sz="1200" dirty="0" smtClean="0"/>
                        <a:t>…”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</a:t>
                      </a:r>
                      <a:r>
                        <a:rPr lang="ru-RU" sz="1200" dirty="0" smtClean="0"/>
                        <a:t>Мелкая листва почти вся облетела с прибрежных лозин, и сучья сквозят на бирюзовом небе. Вода под лозинами стала прозрачная, ледяная и как будто тяжелая…</a:t>
                      </a:r>
                      <a:r>
                        <a:rPr lang="en-US" sz="1200" dirty="0" smtClean="0"/>
                        <a:t>”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Ветер рвал и трепал деревья, дожди поливали их с утра до ночи. между хмурыми низкими тучами пробивался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ru-RU" sz="1200" dirty="0" smtClean="0"/>
                        <a:t>трепещущий свет низкого солнца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ветер крепко дует навстречу, иногда с сухим снегом. скитаюсь по пустым равнинам</a:t>
                      </a:r>
                      <a:endParaRPr lang="ru-RU" sz="1200" dirty="0"/>
                    </a:p>
                  </a:txBody>
                  <a:tcPr/>
                </a:tc>
              </a:tr>
              <a:tr h="88305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Сад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“…</a:t>
                      </a:r>
                      <a:r>
                        <a:rPr lang="ru-RU" sz="1200" dirty="0" smtClean="0"/>
                        <a:t>большой, весь золотой, подсохший</a:t>
                      </a:r>
                      <a:r>
                        <a:rPr lang="en-US" sz="1200" dirty="0" smtClean="0"/>
                        <a:t>…”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</a:t>
                      </a:r>
                      <a:r>
                        <a:rPr lang="ru-RU" sz="1200" dirty="0" smtClean="0"/>
                        <a:t>прохладный, наполненный лиловатым туманом, сквозь который ярко блестит кое-где утреннее солнце</a:t>
                      </a:r>
                      <a:r>
                        <a:rPr lang="en-US" sz="1200" dirty="0" smtClean="0"/>
                        <a:t>”; “…</a:t>
                      </a:r>
                      <a:r>
                        <a:rPr lang="ru-RU" sz="1200" dirty="0" smtClean="0"/>
                        <a:t>славится</a:t>
                      </a:r>
                      <a:r>
                        <a:rPr lang="ru-RU" sz="1200" baseline="0" dirty="0" smtClean="0"/>
                        <a:t> запущенностью</a:t>
                      </a:r>
                      <a:r>
                        <a:rPr lang="en-US" sz="1200" baseline="0" dirty="0" smtClean="0"/>
                        <a:t>…”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Были и разрушающиеся, но усадьбы, с садом в двадцать десятин, но в них уже нет жизни...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озябший за ночь, обнаженный … Свернувшиеся и почерневшие от мороза листья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5720" y="142852"/>
            <a:ext cx="831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Century Gothic" pitchFamily="34" charset="0"/>
              </a:rPr>
              <a:t>Художественное оформление окончания эпохи дворянства в России</a:t>
            </a:r>
            <a:endParaRPr lang="ru-RU" dirty="0">
              <a:latin typeface="Century Gothic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4348" y="5780782"/>
            <a:ext cx="74295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Вывод</a:t>
            </a:r>
            <a:r>
              <a:rPr lang="en-US" sz="1600" dirty="0" smtClean="0"/>
              <a:t>: </a:t>
            </a:r>
            <a:r>
              <a:rPr lang="ru-RU" sz="1600" dirty="0" smtClean="0"/>
              <a:t>народ скорбит по уходящей эпохе так же как и природа. Пейзажи становятся серее и тускнеют, сады становятся меньше и запущеннее, урожай яблок, своеобразного символа дворянства в этом произведении, постепенно  исчезает.</a:t>
            </a:r>
            <a:endParaRPr lang="ru-RU" sz="1600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1143000"/>
          </a:xfrm>
        </p:spPr>
        <p:txBody>
          <a:bodyPr>
            <a:noAutofit/>
          </a:bodyPr>
          <a:lstStyle/>
          <a:p>
            <a:r>
              <a:rPr lang="ru-RU" sz="2400" dirty="0" smtClean="0"/>
              <a:t>   Композиционные особенности рассказа </a:t>
            </a:r>
            <a:r>
              <a:rPr lang="en-US" sz="2400" dirty="0" smtClean="0"/>
              <a:t>“</a:t>
            </a:r>
            <a:r>
              <a:rPr lang="ru-RU" sz="2400" dirty="0" smtClean="0"/>
              <a:t>Антоновские яблоки</a:t>
            </a:r>
            <a:r>
              <a:rPr lang="en-US" sz="2400" dirty="0" smtClean="0"/>
              <a:t>”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9D879-C48D-43EC-BBFF-1A18521D8E46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214422"/>
            <a:ext cx="8229600" cy="52149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>
                <a:latin typeface="Monotype Corsiva" pitchFamily="66" charset="0"/>
              </a:rPr>
              <a:t>4 главы рассказа – 4 месяца. Август   – сентябрь –   октябрь –    ноябрь.  </a:t>
            </a:r>
          </a:p>
          <a:p>
            <a:pPr>
              <a:buNone/>
            </a:pPr>
            <a:endParaRPr lang="ru-RU" sz="2000" dirty="0" smtClean="0">
              <a:latin typeface="Monotype Corsiva" pitchFamily="66" charset="0"/>
            </a:endParaRPr>
          </a:p>
          <a:p>
            <a:pPr>
              <a:buNone/>
            </a:pPr>
            <a:endParaRPr lang="ru-RU" sz="2000" dirty="0" smtClean="0">
              <a:latin typeface="Monotype Corsiva" pitchFamily="66" charset="0"/>
            </a:endParaRPr>
          </a:p>
          <a:p>
            <a:pPr>
              <a:buNone/>
            </a:pPr>
            <a:endParaRPr lang="ru-RU" sz="2000" dirty="0" smtClean="0">
              <a:latin typeface="Monotype Corsiva" pitchFamily="66" charset="0"/>
            </a:endParaRPr>
          </a:p>
          <a:p>
            <a:pPr>
              <a:buNone/>
            </a:pPr>
            <a:endParaRPr lang="ru-RU" sz="2000" dirty="0" smtClean="0">
              <a:latin typeface="Monotype Corsiva" pitchFamily="66" charset="0"/>
            </a:endParaRPr>
          </a:p>
          <a:p>
            <a:pPr>
              <a:buNone/>
            </a:pPr>
            <a:endParaRPr lang="ru-RU" sz="2000" dirty="0" smtClean="0">
              <a:latin typeface="Monotype Corsiva" pitchFamily="66" charset="0"/>
            </a:endParaRPr>
          </a:p>
          <a:p>
            <a:pPr>
              <a:buNone/>
            </a:pPr>
            <a:r>
              <a:rPr lang="ru-RU" sz="1800" dirty="0" smtClean="0">
                <a:latin typeface="Calibri" pitchFamily="34" charset="0"/>
              </a:rPr>
              <a:t>1 глава – описывается жизнь добрых, сильных людей. Все обращаются уважительно и ласково друг к другу. Женщину один мещанин назвал </a:t>
            </a:r>
            <a:r>
              <a:rPr lang="en-US" sz="1800" dirty="0" smtClean="0">
                <a:latin typeface="Calibri" pitchFamily="34" charset="0"/>
              </a:rPr>
              <a:t>“</a:t>
            </a:r>
            <a:r>
              <a:rPr lang="ru-RU" sz="1800" dirty="0" smtClean="0">
                <a:latin typeface="Calibri" pitchFamily="34" charset="0"/>
              </a:rPr>
              <a:t>хозяйственной бабочкой</a:t>
            </a:r>
            <a:r>
              <a:rPr lang="en-US" sz="1800" dirty="0" smtClean="0">
                <a:latin typeface="Calibri" pitchFamily="34" charset="0"/>
              </a:rPr>
              <a:t>”</a:t>
            </a:r>
            <a:r>
              <a:rPr lang="ru-RU" sz="1800" dirty="0" smtClean="0">
                <a:latin typeface="Calibri" pitchFamily="34" charset="0"/>
              </a:rPr>
              <a:t>. Везде есть жизнь. Даже у барского дома есть душа </a:t>
            </a:r>
            <a:r>
              <a:rPr lang="en-US" sz="1800" dirty="0" smtClean="0">
                <a:latin typeface="Calibri" pitchFamily="34" charset="0"/>
              </a:rPr>
              <a:t>“</a:t>
            </a:r>
            <a:r>
              <a:rPr lang="ru-RU" sz="1800" dirty="0" smtClean="0">
                <a:latin typeface="Calibri" pitchFamily="34" charset="0"/>
              </a:rPr>
              <a:t>передний фасад похож на лицо</a:t>
            </a:r>
            <a:r>
              <a:rPr lang="en-US" sz="1800" dirty="0" smtClean="0">
                <a:latin typeface="Calibri" pitchFamily="34" charset="0"/>
              </a:rPr>
              <a:t>”</a:t>
            </a:r>
            <a:r>
              <a:rPr lang="ru-RU" sz="1800" dirty="0" smtClean="0">
                <a:latin typeface="Calibri" pitchFamily="34" charset="0"/>
              </a:rPr>
              <a:t>.</a:t>
            </a:r>
          </a:p>
          <a:p>
            <a:pPr>
              <a:buNone/>
            </a:pPr>
            <a:endParaRPr lang="en-US" sz="2000" dirty="0" smtClean="0">
              <a:latin typeface="Monotype Corsiva" pitchFamily="66" charset="0"/>
            </a:endParaRPr>
          </a:p>
          <a:p>
            <a:pPr>
              <a:buNone/>
            </a:pPr>
            <a:endParaRPr lang="ru-RU" sz="2000" dirty="0" smtClean="0">
              <a:latin typeface="Monotype Corsiva" pitchFamily="66" charset="0"/>
            </a:endParaRPr>
          </a:p>
          <a:p>
            <a:pPr>
              <a:buNone/>
            </a:pPr>
            <a:r>
              <a:rPr lang="ru-RU" sz="2000" dirty="0" smtClean="0">
                <a:latin typeface="Calibri" pitchFamily="34" charset="0"/>
              </a:rPr>
              <a:t>4 глава – дворянство угасло. Остались только мелкие поместья, помещики не держат яблоневых садов, единственное их занятие это охота и ….?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4414" y="2786058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Большой урожай яблок и изобилие в усадьбах </a:t>
            </a:r>
            <a:endParaRPr lang="ru-RU" sz="1400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>
            <a:off x="6715934" y="235663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000628" y="2786058"/>
            <a:ext cx="350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Остались только небольшие поместья, величие дворянства разрушилось</a:t>
            </a:r>
            <a:endParaRPr lang="ru-RU" sz="14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571736" y="1857364"/>
            <a:ext cx="128588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низ 11"/>
          <p:cNvSpPr/>
          <p:nvPr/>
        </p:nvSpPr>
        <p:spPr>
          <a:xfrm>
            <a:off x="2500298" y="4500570"/>
            <a:ext cx="335758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4572000" y="1785926"/>
            <a:ext cx="1071570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143108" y="6000768"/>
            <a:ext cx="671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 Narrow" pitchFamily="34" charset="0"/>
              </a:rPr>
              <a:t>Задача Бунина - показать всю Россию, напомнить читателю о корнях.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500</TotalTime>
  <Words>1289</Words>
  <Application>Microsoft Office PowerPoint</Application>
  <PresentationFormat>Экран (4:3)</PresentationFormat>
  <Paragraphs>153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Справедливость</vt:lpstr>
      <vt:lpstr>  </vt:lpstr>
      <vt:lpstr> Изображение катастрофичности мира в рассказах Бунина</vt:lpstr>
      <vt:lpstr>Неизбежная гибель буржуазной цивилизации, осознание человеком своего мнимого могущества</vt:lpstr>
      <vt:lpstr>Личность И.А.Бунина</vt:lpstr>
      <vt:lpstr>Актуальность темы в наше время</vt:lpstr>
      <vt:lpstr>Новые знания, приобретённые в процессе работы над темой</vt:lpstr>
      <vt:lpstr>Тема жизни и смерти</vt:lpstr>
      <vt:lpstr>Слайд 8</vt:lpstr>
      <vt:lpstr>   Композиционные особенности рассказа “Антоновские яблоки”</vt:lpstr>
      <vt:lpstr>Есть ли будущее у героев?</vt:lpstr>
      <vt:lpstr>“Господин из Сан-Франциско”</vt:lpstr>
      <vt:lpstr>“Жизнь общества в рассказе Господин из Сан-Франциско”</vt:lpstr>
      <vt:lpstr>   Композиционные особенности рассказа “Антоновские яблоки”</vt:lpstr>
      <vt:lpstr>Особенности композиции рассказа “Холодная осень”</vt:lpstr>
    </vt:vector>
  </TitlesOfParts>
  <Company>686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 литературе  Тема: Изображение катастрофичности мира в рассказах Бунина.</dc:title>
  <dc:creator>686</dc:creator>
  <cp:lastModifiedBy>Завуч</cp:lastModifiedBy>
  <cp:revision>58</cp:revision>
  <dcterms:created xsi:type="dcterms:W3CDTF">2009-06-16T08:07:07Z</dcterms:created>
  <dcterms:modified xsi:type="dcterms:W3CDTF">2011-09-24T07:18:31Z</dcterms:modified>
</cp:coreProperties>
</file>