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sldIdLst>
    <p:sldId id="256" r:id="rId2"/>
    <p:sldId id="257" r:id="rId3"/>
    <p:sldId id="259" r:id="rId4"/>
    <p:sldId id="260" r:id="rId5"/>
    <p:sldId id="264" r:id="rId6"/>
    <p:sldId id="261" r:id="rId7"/>
    <p:sldId id="262" r:id="rId8"/>
    <p:sldId id="263" r:id="rId9"/>
    <p:sldId id="267" r:id="rId10"/>
    <p:sldId id="265" r:id="rId11"/>
    <p:sldId id="266" r:id="rId12"/>
    <p:sldId id="268" r:id="rId13"/>
    <p:sldId id="269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FC6D63-5654-41AC-BEB3-228A71D81E05}" type="datetimeFigureOut">
              <a:rPr lang="ru-RU" smtClean="0"/>
              <a:pPr>
                <a:defRPr/>
              </a:pPr>
              <a:t>20.04.2009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6E22FD-066C-472D-B08E-20047D0540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8E2824-F8E7-4DB5-A922-2295BA36B6AB}" type="datetimeFigureOut">
              <a:rPr lang="ru-RU" smtClean="0"/>
              <a:pPr>
                <a:defRPr/>
              </a:pPr>
              <a:t>20.04.2009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0708D-32D0-4ACD-8EFE-FC0D5A5008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1A2021-069A-4DB4-A600-0DBF07EB71EA}" type="datetimeFigureOut">
              <a:rPr lang="ru-RU" smtClean="0"/>
              <a:pPr>
                <a:defRPr/>
              </a:pPr>
              <a:t>20.04.2009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6C71D-444D-4462-BEAE-74D4D09AB3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EED1FC3-0F09-471D-A641-823D3910848B}" type="datetimeFigureOut">
              <a:rPr lang="ru-RU" smtClean="0"/>
              <a:pPr>
                <a:defRPr/>
              </a:pPr>
              <a:t>20.04.2009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5CF21C9-C9F7-4211-A139-D20B1FF1F6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22D584-8B22-46FD-B54D-1206E2248D43}" type="datetimeFigureOut">
              <a:rPr lang="ru-RU" smtClean="0"/>
              <a:pPr>
                <a:defRPr/>
              </a:pPr>
              <a:t>20.04.2009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84CE0-C738-4925-BA8C-08A34BDE9C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424AC8-46B3-418C-A1EB-F94F6109FC32}" type="datetimeFigureOut">
              <a:rPr lang="ru-RU" smtClean="0"/>
              <a:pPr>
                <a:defRPr/>
              </a:pPr>
              <a:t>20.04.2009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F376F-E0A8-4EDC-A7E3-7D1387360E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A14F7-4D1E-4BF7-854E-7FA7693E69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714955-835F-46D7-92DA-0D5689009628}" type="datetimeFigureOut">
              <a:rPr lang="ru-RU" smtClean="0"/>
              <a:pPr>
                <a:defRPr/>
              </a:pPr>
              <a:t>20.04.2009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F4A25C-BFBF-4543-91E2-83AC69373AF4}" type="datetimeFigureOut">
              <a:rPr lang="ru-RU" smtClean="0"/>
              <a:pPr>
                <a:defRPr/>
              </a:pPr>
              <a:t>20.04.2009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A3D1F-C307-47D9-AF12-F935439581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0D7DE1-AACD-4340-AFCE-9EB99355937F}" type="datetimeFigureOut">
              <a:rPr lang="ru-RU" smtClean="0"/>
              <a:pPr>
                <a:defRPr/>
              </a:pPr>
              <a:t>20.04.2009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C0F07-1ED3-42ED-A4D4-4A351FF622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47C5AEF8-03F2-460E-91B6-9E0E08A12581}" type="datetimeFigureOut">
              <a:rPr lang="ru-RU" smtClean="0"/>
              <a:pPr>
                <a:defRPr/>
              </a:pPr>
              <a:t>20.04.2009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4F8415E-F334-4D91-AF52-571170E5BF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C85FC2-41F6-44AD-82FA-405D4AF5FADC}" type="datetimeFigureOut">
              <a:rPr lang="ru-RU" smtClean="0"/>
              <a:pPr>
                <a:defRPr/>
              </a:pPr>
              <a:t>20.04.2009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17873E-61C0-4C1E-AEF9-CB616CD608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1118F3C-8974-4E86-9A45-8DB6341C1251}" type="datetimeFigureOut">
              <a:rPr lang="ru-RU" smtClean="0"/>
              <a:pPr>
                <a:defRPr/>
              </a:pPr>
              <a:t>20.04.2009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DD8EF1C-B017-43A4-8B60-FC2E0B5F9A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Идея Раскольникова в системе авторских опровержений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Ф.М. Достоевский</a:t>
            </a:r>
            <a:br>
              <a:rPr lang="ru-RU" dirty="0" smtClean="0"/>
            </a:br>
            <a:r>
              <a:rPr lang="ru-RU" sz="4000" dirty="0" smtClean="0"/>
              <a:t>«Преступление и наказание»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Текст 3"/>
          <p:cNvSpPr>
            <a:spLocks noGrp="1"/>
          </p:cNvSpPr>
          <p:nvPr>
            <p:ph type="body" idx="1"/>
          </p:nvPr>
        </p:nvSpPr>
        <p:spPr>
          <a:xfrm>
            <a:off x="428625" y="1071563"/>
            <a:ext cx="3932238" cy="792162"/>
          </a:xfrm>
        </p:spPr>
        <p:txBody>
          <a:bodyPr/>
          <a:lstStyle/>
          <a:p>
            <a:pPr algn="ctr"/>
            <a:r>
              <a:rPr lang="ru-RU" smtClean="0"/>
              <a:t>Социальные</a:t>
            </a:r>
          </a:p>
        </p:txBody>
      </p:sp>
      <p:sp>
        <p:nvSpPr>
          <p:cNvPr id="23556" name="Содержимое 4"/>
          <p:cNvSpPr>
            <a:spLocks noGrp="1"/>
          </p:cNvSpPr>
          <p:nvPr>
            <p:ph sz="half" idx="2"/>
          </p:nvPr>
        </p:nvSpPr>
        <p:spPr>
          <a:xfrm>
            <a:off x="214313" y="1785938"/>
            <a:ext cx="4500562" cy="4060825"/>
          </a:xfrm>
        </p:spPr>
        <p:txBody>
          <a:bodyPr/>
          <a:lstStyle/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«</a:t>
            </a:r>
            <a:r>
              <a:rPr lang="ru-RU" sz="1800" dirty="0" smtClean="0"/>
              <a:t>Он был задавлен бедностью»</a:t>
            </a:r>
          </a:p>
          <a:p>
            <a:r>
              <a:rPr lang="ru-RU" sz="1800" dirty="0" smtClean="0"/>
              <a:t>«</a:t>
            </a:r>
            <a:r>
              <a:rPr lang="ru-RU" sz="1800" dirty="0" smtClean="0">
                <a:latin typeface="Arial" charset="0"/>
              </a:rPr>
              <a:t>…</a:t>
            </a:r>
            <a:r>
              <a:rPr lang="ru-RU" sz="1800" dirty="0" smtClean="0"/>
              <a:t>углубился в себя и уединился от всех»</a:t>
            </a:r>
          </a:p>
          <a:p>
            <a:r>
              <a:rPr lang="ru-RU" sz="1800" dirty="0" smtClean="0"/>
              <a:t>«</a:t>
            </a:r>
            <a:r>
              <a:rPr lang="ru-RU" sz="1800" dirty="0" smtClean="0">
                <a:latin typeface="Arial" charset="0"/>
              </a:rPr>
              <a:t>…</a:t>
            </a:r>
            <a:r>
              <a:rPr lang="ru-RU" sz="1800" dirty="0" smtClean="0"/>
              <a:t>второй день как уж он почти ничего не ел»</a:t>
            </a:r>
          </a:p>
          <a:p>
            <a:r>
              <a:rPr lang="ru-RU" sz="1800" dirty="0" smtClean="0"/>
              <a:t>«Я тогда, как паук, к себе в угол забился»</a:t>
            </a:r>
          </a:p>
          <a:p>
            <a:r>
              <a:rPr lang="ru-RU" sz="1800" dirty="0" smtClean="0"/>
              <a:t>«столько злобного презрения»</a:t>
            </a:r>
          </a:p>
          <a:p>
            <a:r>
              <a:rPr lang="ru-RU" sz="1800" dirty="0" smtClean="0"/>
              <a:t>«И эта же Дунечка за это же </a:t>
            </a:r>
            <a:r>
              <a:rPr lang="ru-RU" sz="1800" b="1" i="1" dirty="0" smtClean="0"/>
              <a:t>кажется </a:t>
            </a:r>
            <a:r>
              <a:rPr lang="ru-RU" sz="1800" dirty="0" smtClean="0"/>
              <a:t>замуж идет!..»</a:t>
            </a:r>
          </a:p>
          <a:p>
            <a:endParaRPr lang="ru-RU" sz="1800" dirty="0" smtClean="0"/>
          </a:p>
        </p:txBody>
      </p:sp>
      <p:sp>
        <p:nvSpPr>
          <p:cNvPr id="23557" name="Содержимое 6"/>
          <p:cNvSpPr>
            <a:spLocks noGrp="1"/>
          </p:cNvSpPr>
          <p:nvPr>
            <p:ph sz="quarter" idx="4"/>
          </p:nvPr>
        </p:nvSpPr>
        <p:spPr>
          <a:xfrm>
            <a:off x="4786313" y="1714500"/>
            <a:ext cx="3932237" cy="4132263"/>
          </a:xfrm>
        </p:spPr>
        <p:txBody>
          <a:bodyPr/>
          <a:lstStyle/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«</a:t>
            </a:r>
            <a:r>
              <a:rPr lang="ru-RU" sz="1800" dirty="0" smtClean="0"/>
              <a:t>Я хотел Наполеоном сделаться, оттого и убил»</a:t>
            </a:r>
          </a:p>
          <a:p>
            <a:r>
              <a:rPr lang="ru-RU" sz="1800" dirty="0" smtClean="0"/>
              <a:t>«Я просто убил; для себя убил, для себя одного»</a:t>
            </a:r>
          </a:p>
          <a:p>
            <a:r>
              <a:rPr lang="ru-RU" sz="1800" dirty="0" smtClean="0"/>
              <a:t>«Тварь ли я дрожащая или </a:t>
            </a:r>
            <a:r>
              <a:rPr lang="ru-RU" sz="1800" b="1" i="1" dirty="0" smtClean="0"/>
              <a:t>право</a:t>
            </a:r>
            <a:r>
              <a:rPr lang="ru-RU" sz="1800" dirty="0" smtClean="0"/>
              <a:t> имею…»</a:t>
            </a:r>
          </a:p>
          <a:p>
            <a:endParaRPr lang="ru-RU" sz="1800" dirty="0" smtClean="0"/>
          </a:p>
          <a:p>
            <a:endParaRPr lang="ru-RU" sz="1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0"/>
            <a:ext cx="8183562" cy="1050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Причины преступления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3555" name="Текст 5"/>
          <p:cNvSpPr>
            <a:spLocks noGrp="1"/>
          </p:cNvSpPr>
          <p:nvPr>
            <p:ph type="body" idx="3"/>
          </p:nvPr>
        </p:nvSpPr>
        <p:spPr>
          <a:xfrm>
            <a:off x="4714875" y="1071563"/>
            <a:ext cx="3932238" cy="792162"/>
          </a:xfrm>
        </p:spPr>
        <p:txBody>
          <a:bodyPr/>
          <a:lstStyle/>
          <a:p>
            <a:pPr algn="ctr"/>
            <a:r>
              <a:rPr lang="ru-RU" dirty="0" smtClean="0"/>
              <a:t>Нравственные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Текст 3"/>
          <p:cNvSpPr>
            <a:spLocks noGrp="1"/>
          </p:cNvSpPr>
          <p:nvPr>
            <p:ph type="body" idx="1"/>
          </p:nvPr>
        </p:nvSpPr>
        <p:spPr>
          <a:xfrm>
            <a:off x="571500" y="1214438"/>
            <a:ext cx="3932238" cy="577850"/>
          </a:xfrm>
        </p:spPr>
        <p:txBody>
          <a:bodyPr/>
          <a:lstStyle/>
          <a:p>
            <a:pPr algn="ctr"/>
            <a:r>
              <a:rPr lang="ru-RU" smtClean="0"/>
              <a:t>Жёлтый</a:t>
            </a:r>
          </a:p>
        </p:txBody>
      </p:sp>
      <p:sp>
        <p:nvSpPr>
          <p:cNvPr id="24580" name="Содержимое 4"/>
          <p:cNvSpPr>
            <a:spLocks noGrp="1"/>
          </p:cNvSpPr>
          <p:nvPr>
            <p:ph sz="half" idx="2"/>
          </p:nvPr>
        </p:nvSpPr>
        <p:spPr>
          <a:xfrm>
            <a:off x="214313" y="2214563"/>
            <a:ext cx="4429125" cy="3489325"/>
          </a:xfrm>
        </p:spPr>
        <p:txBody>
          <a:bodyPr/>
          <a:lstStyle/>
          <a:p>
            <a:r>
              <a:rPr lang="ru-RU" sz="1800" smtClean="0"/>
              <a:t>«Жёлтая каморка»</a:t>
            </a:r>
          </a:p>
          <a:p>
            <a:r>
              <a:rPr lang="ru-RU" sz="1800" smtClean="0"/>
              <a:t>«Желтоватые, обшмыганные, истасканные обои»</a:t>
            </a:r>
          </a:p>
          <a:p>
            <a:r>
              <a:rPr lang="ru-RU" sz="1800" smtClean="0"/>
              <a:t>«Тяжелая, желчная, злая улыбка змеилась…»</a:t>
            </a:r>
          </a:p>
          <a:p>
            <a:r>
              <a:rPr lang="ru-RU" sz="1800" smtClean="0"/>
              <a:t>«Проснулся он желчный…»</a:t>
            </a:r>
          </a:p>
          <a:p>
            <a:r>
              <a:rPr lang="ru-RU" sz="1800" smtClean="0"/>
              <a:t>«…с желтым стаканом, наполненным желтою водою…»</a:t>
            </a:r>
          </a:p>
          <a:p>
            <a:r>
              <a:rPr lang="ru-RU" sz="1800" smtClean="0"/>
              <a:t>«дочь моя по жёлтому билету живёт-с…»</a:t>
            </a:r>
          </a:p>
          <a:p>
            <a:endParaRPr lang="ru-RU" sz="1800" smtClean="0"/>
          </a:p>
        </p:txBody>
      </p:sp>
      <p:sp>
        <p:nvSpPr>
          <p:cNvPr id="24581" name="Содержимое 6"/>
          <p:cNvSpPr>
            <a:spLocks noGrp="1"/>
          </p:cNvSpPr>
          <p:nvPr>
            <p:ph sz="quarter" idx="4"/>
          </p:nvPr>
        </p:nvSpPr>
        <p:spPr>
          <a:xfrm>
            <a:off x="4643438" y="2286000"/>
            <a:ext cx="3932237" cy="3489325"/>
          </a:xfrm>
        </p:spPr>
        <p:txBody>
          <a:bodyPr/>
          <a:lstStyle/>
          <a:p>
            <a:r>
              <a:rPr lang="ru-RU" sz="1800" smtClean="0"/>
              <a:t>«Каменная церковь с зелёным куполом…»</a:t>
            </a:r>
          </a:p>
          <a:p>
            <a:r>
              <a:rPr lang="ru-RU" sz="1800" smtClean="0"/>
              <a:t>«… большой драдедамовый зелёный платок»</a:t>
            </a:r>
          </a:p>
          <a:p>
            <a:r>
              <a:rPr lang="ru-RU" sz="1800" smtClean="0"/>
              <a:t>«Дом был трехэтажный, старый и зелёного цвета»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183562" cy="1050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Символика в романе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4579" name="Текст 5"/>
          <p:cNvSpPr>
            <a:spLocks noGrp="1"/>
          </p:cNvSpPr>
          <p:nvPr>
            <p:ph type="body" idx="3"/>
          </p:nvPr>
        </p:nvSpPr>
        <p:spPr>
          <a:xfrm>
            <a:off x="4643438" y="1214438"/>
            <a:ext cx="3932237" cy="577850"/>
          </a:xfrm>
        </p:spPr>
        <p:txBody>
          <a:bodyPr/>
          <a:lstStyle/>
          <a:p>
            <a:pPr algn="ctr"/>
            <a:r>
              <a:rPr lang="ru-RU" smtClean="0"/>
              <a:t>Зелёный</a:t>
            </a:r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3929063" y="1000125"/>
            <a:ext cx="2643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цветопись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642938"/>
            <a:ext cx="8183563" cy="10509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0" dirty="0" smtClean="0">
                <a:solidFill>
                  <a:schemeClr val="tx1"/>
                </a:solidFill>
                <a:effectLst/>
              </a:rPr>
              <a:t>Символика чисел</a:t>
            </a: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5602" name="Содержимое 2"/>
          <p:cNvSpPr>
            <a:spLocks noGrp="1"/>
          </p:cNvSpPr>
          <p:nvPr>
            <p:ph sz="half" idx="1"/>
          </p:nvPr>
        </p:nvSpPr>
        <p:spPr>
          <a:xfrm>
            <a:off x="428625" y="1285875"/>
            <a:ext cx="3932238" cy="4675188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r>
              <a:rPr lang="ru-RU" sz="1500" b="1" smtClean="0"/>
              <a:t>Число 3:</a:t>
            </a:r>
          </a:p>
          <a:p>
            <a:r>
              <a:rPr lang="ru-RU" sz="1400" smtClean="0"/>
              <a:t>30 целковых;</a:t>
            </a:r>
          </a:p>
          <a:p>
            <a:r>
              <a:rPr lang="ru-RU" sz="1400" smtClean="0"/>
              <a:t>30 тыс. сребреников;</a:t>
            </a:r>
          </a:p>
          <a:p>
            <a:r>
              <a:rPr lang="ru-RU" sz="1400" smtClean="0"/>
              <a:t>3 удара топором;</a:t>
            </a:r>
          </a:p>
          <a:p>
            <a:r>
              <a:rPr lang="ru-RU" sz="1400" smtClean="0"/>
              <a:t>3 встречи с Порфирием Петровичем;</a:t>
            </a:r>
          </a:p>
          <a:p>
            <a:r>
              <a:rPr lang="ru-RU" sz="1400" smtClean="0"/>
              <a:t>3 дороги Сони;</a:t>
            </a:r>
          </a:p>
          <a:p>
            <a:endParaRPr lang="ru-RU" sz="1400" smtClean="0"/>
          </a:p>
          <a:p>
            <a:pPr>
              <a:buFont typeface="Wingdings 2" pitchFamily="18" charset="2"/>
              <a:buNone/>
            </a:pPr>
            <a:endParaRPr lang="ru-RU" sz="1400" b="1" smtClean="0"/>
          </a:p>
          <a:p>
            <a:pPr>
              <a:buFont typeface="Wingdings 2" pitchFamily="18" charset="2"/>
              <a:buNone/>
            </a:pPr>
            <a:r>
              <a:rPr lang="ru-RU" sz="1500" b="1" smtClean="0"/>
              <a:t>Число 4:</a:t>
            </a:r>
          </a:p>
          <a:p>
            <a:pPr>
              <a:buFont typeface="Wingdings 2" pitchFamily="18" charset="2"/>
              <a:buNone/>
            </a:pPr>
            <a:r>
              <a:rPr lang="ru-RU" sz="1400" b="1" i="1" smtClean="0"/>
              <a:t>4 стороны света</a:t>
            </a:r>
          </a:p>
          <a:p>
            <a:pPr>
              <a:buFont typeface="Wingdings 2" pitchFamily="18" charset="2"/>
              <a:buNone/>
            </a:pPr>
            <a:r>
              <a:rPr lang="ru-RU" sz="1400" b="1" i="1" smtClean="0"/>
              <a:t>4 Евангелия</a:t>
            </a:r>
          </a:p>
          <a:p>
            <a:r>
              <a:rPr lang="ru-RU" sz="1400" smtClean="0"/>
              <a:t>Квартира жертвы на 4 этаже;</a:t>
            </a:r>
          </a:p>
          <a:p>
            <a:r>
              <a:rPr lang="ru-RU" sz="1400" smtClean="0"/>
              <a:t>Комната Мармеладовых на 4 этаже;</a:t>
            </a:r>
          </a:p>
          <a:p>
            <a:r>
              <a:rPr lang="ru-RU" sz="1400" smtClean="0"/>
              <a:t>Контора на 4 этаже; </a:t>
            </a:r>
          </a:p>
          <a:p>
            <a:r>
              <a:rPr lang="ru-RU" sz="1400" smtClean="0"/>
              <a:t>4 дня в бредовом состоянии;</a:t>
            </a:r>
          </a:p>
          <a:p>
            <a:r>
              <a:rPr lang="ru-RU" sz="1400" smtClean="0"/>
              <a:t>Лазарь был мёртв 4 дня</a:t>
            </a:r>
          </a:p>
          <a:p>
            <a:endParaRPr lang="ru-RU" sz="1400" smtClean="0"/>
          </a:p>
          <a:p>
            <a:endParaRPr lang="ru-RU" sz="1400" smtClean="0"/>
          </a:p>
        </p:txBody>
      </p:sp>
      <p:sp>
        <p:nvSpPr>
          <p:cNvPr id="25603" name="Содержимое 4"/>
          <p:cNvSpPr>
            <a:spLocks noGrp="1"/>
          </p:cNvSpPr>
          <p:nvPr>
            <p:ph sz="half" idx="2"/>
          </p:nvPr>
        </p:nvSpPr>
        <p:spPr>
          <a:xfrm>
            <a:off x="4500563" y="1285875"/>
            <a:ext cx="4146550" cy="4746625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r>
              <a:rPr lang="ru-RU" sz="1500" b="1" dirty="0" smtClean="0"/>
              <a:t>Число 7</a:t>
            </a:r>
            <a:r>
              <a:rPr lang="ru-RU" sz="1500" dirty="0" smtClean="0"/>
              <a:t> </a:t>
            </a:r>
            <a:r>
              <a:rPr lang="ru-RU" sz="1400" dirty="0" smtClean="0"/>
              <a:t>– </a:t>
            </a:r>
            <a:r>
              <a:rPr lang="ru-RU" sz="1400" b="1" i="1" dirty="0" smtClean="0"/>
              <a:t>символ союза Бога с человеком</a:t>
            </a:r>
          </a:p>
          <a:p>
            <a:r>
              <a:rPr lang="ru-RU" sz="1400" dirty="0" smtClean="0"/>
              <a:t>7 часов вечера – время убийства процентщицы;</a:t>
            </a:r>
          </a:p>
          <a:p>
            <a:r>
              <a:rPr lang="ru-RU" sz="1400" dirty="0" smtClean="0"/>
              <a:t>7 глава 1 части – кульминация;</a:t>
            </a:r>
          </a:p>
          <a:p>
            <a:r>
              <a:rPr lang="ru-RU" sz="1400" dirty="0" smtClean="0"/>
              <a:t>7 лет каторги – срок наказания героя;</a:t>
            </a:r>
          </a:p>
          <a:p>
            <a:r>
              <a:rPr lang="ru-RU" sz="1400" dirty="0" smtClean="0"/>
              <a:t>7 лет прожил Свидригайлов со своей женой;</a:t>
            </a:r>
          </a:p>
          <a:p>
            <a:r>
              <a:rPr lang="ru-RU" sz="1400" dirty="0" smtClean="0"/>
              <a:t>7 детей у Капернаумова</a:t>
            </a:r>
          </a:p>
          <a:p>
            <a:pPr>
              <a:buFont typeface="Wingdings 2" pitchFamily="18" charset="2"/>
              <a:buNone/>
            </a:pPr>
            <a:r>
              <a:rPr lang="ru-RU" sz="1500" b="1" dirty="0" smtClean="0"/>
              <a:t>Число 11</a:t>
            </a:r>
          </a:p>
          <a:p>
            <a:pPr>
              <a:buFont typeface="Wingdings 2" pitchFamily="18" charset="2"/>
              <a:buNone/>
            </a:pPr>
            <a:r>
              <a:rPr lang="ru-RU" sz="1400" b="1" dirty="0" smtClean="0"/>
              <a:t>«</a:t>
            </a:r>
            <a:r>
              <a:rPr lang="ru-RU" sz="1400" b="1" i="1" dirty="0" smtClean="0"/>
              <a:t>И последние станут первыми»</a:t>
            </a:r>
          </a:p>
          <a:p>
            <a:r>
              <a:rPr lang="ru-RU" sz="1400" dirty="0" smtClean="0"/>
              <a:t>11 часов – время ухода от Мармеладовых;</a:t>
            </a:r>
          </a:p>
          <a:p>
            <a:r>
              <a:rPr lang="ru-RU" sz="1400" dirty="0" smtClean="0"/>
              <a:t>11 часов – время прихода к Соне;</a:t>
            </a:r>
          </a:p>
          <a:p>
            <a:r>
              <a:rPr lang="ru-RU" sz="1400" dirty="0" smtClean="0"/>
              <a:t>11 часов – приходит к Порфирию Петровичу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71472" y="1285860"/>
            <a:ext cx="3929090" cy="506410"/>
          </a:xfrm>
        </p:spPr>
        <p:txBody>
          <a:bodyPr/>
          <a:lstStyle/>
          <a:p>
            <a:pPr algn="ctr"/>
            <a:r>
              <a:rPr lang="ru-RU" dirty="0" smtClean="0"/>
              <a:t>Имена</a:t>
            </a:r>
            <a:endParaRPr lang="ru-RU" dirty="0"/>
          </a:p>
        </p:txBody>
      </p:sp>
      <p:sp>
        <p:nvSpPr>
          <p:cNvPr id="26626" name="Содержимое 2"/>
          <p:cNvSpPr>
            <a:spLocks noGrp="1"/>
          </p:cNvSpPr>
          <p:nvPr>
            <p:ph sz="half" idx="2"/>
          </p:nvPr>
        </p:nvSpPr>
        <p:spPr>
          <a:xfrm>
            <a:off x="214282" y="1714488"/>
            <a:ext cx="4324862" cy="4267216"/>
          </a:xfrm>
        </p:spPr>
        <p:txBody>
          <a:bodyPr/>
          <a:lstStyle/>
          <a:p>
            <a:r>
              <a:rPr lang="ru-RU" sz="1600" b="1" dirty="0" smtClean="0"/>
              <a:t>Раскольников Родион Романович </a:t>
            </a:r>
            <a:r>
              <a:rPr lang="ru-RU" sz="1600" dirty="0" smtClean="0"/>
              <a:t>– раскол родины Романовых; </a:t>
            </a:r>
          </a:p>
          <a:p>
            <a:r>
              <a:rPr lang="ru-RU" sz="1600" dirty="0" smtClean="0"/>
              <a:t>«тёмно-русый» и «немецкий шляпник»;</a:t>
            </a:r>
          </a:p>
          <a:p>
            <a:r>
              <a:rPr lang="ru-RU" sz="1600" b="1" dirty="0" smtClean="0"/>
              <a:t>Соня Мармеладова – </a:t>
            </a:r>
            <a:r>
              <a:rPr lang="ru-RU" sz="1600" dirty="0" smtClean="0"/>
              <a:t>«смиренномудрая»; фамилия Мармеладова противопоставляется тяжелой жизни героини;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Свидригайлов – </a:t>
            </a:r>
            <a:r>
              <a:rPr lang="ru-RU" sz="1600" dirty="0" smtClean="0"/>
              <a:t>«</a:t>
            </a:r>
            <a:r>
              <a:rPr lang="en-US" sz="1600" dirty="0" smtClean="0"/>
              <a:t>geil</a:t>
            </a:r>
            <a:r>
              <a:rPr lang="ru-RU" sz="1600" dirty="0" smtClean="0"/>
              <a:t>» (нем) – похотливый;</a:t>
            </a:r>
            <a:endParaRPr lang="ru-RU" sz="1600" b="1" dirty="0" smtClean="0"/>
          </a:p>
          <a:p>
            <a:r>
              <a:rPr lang="ru-RU" sz="1400" dirty="0" smtClean="0"/>
              <a:t>«человек тёмного происхождения, с грязным прошедшим, личность отталкивающая, омерзительная</a:t>
            </a:r>
            <a:r>
              <a:rPr lang="en-US" sz="1400" dirty="0" smtClean="0"/>
              <a:t>&lt;..&gt;</a:t>
            </a:r>
            <a:r>
              <a:rPr lang="ru-RU" sz="1400" dirty="0" smtClean="0"/>
              <a:t>, вползающая в душу»;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2000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14810" y="1785926"/>
            <a:ext cx="4786346" cy="4294842"/>
          </a:xfrm>
        </p:spPr>
        <p:txBody>
          <a:bodyPr/>
          <a:lstStyle/>
          <a:p>
            <a:r>
              <a:rPr lang="ru-RU" sz="1600" b="1" dirty="0" smtClean="0"/>
              <a:t>Солнце </a:t>
            </a:r>
            <a:r>
              <a:rPr lang="ru-RU" sz="1600" dirty="0" smtClean="0"/>
              <a:t>– символ «живой жизни», символ воскресения героя </a:t>
            </a:r>
          </a:p>
          <a:p>
            <a:pPr>
              <a:buNone/>
            </a:pPr>
            <a:r>
              <a:rPr lang="ru-RU" sz="1400" b="1" i="1" dirty="0" smtClean="0"/>
              <a:t>«Станьте солнцем, вас все и увидят»</a:t>
            </a:r>
          </a:p>
          <a:p>
            <a:r>
              <a:rPr lang="ru-RU" sz="1400" b="1" dirty="0" smtClean="0"/>
              <a:t>Лестница </a:t>
            </a:r>
            <a:r>
              <a:rPr lang="ru-RU" sz="1400" dirty="0" smtClean="0"/>
              <a:t>– подъем, усилие, борьба;</a:t>
            </a:r>
          </a:p>
          <a:p>
            <a:pPr>
              <a:buNone/>
            </a:pPr>
            <a:r>
              <a:rPr lang="ru-RU" sz="1400" i="1" dirty="0" smtClean="0"/>
              <a:t>М.М. Бахтин</a:t>
            </a:r>
            <a:r>
              <a:rPr lang="ru-RU" sz="1400" dirty="0" smtClean="0"/>
              <a:t>: «</a:t>
            </a:r>
            <a:r>
              <a:rPr lang="ru-RU" sz="1400" i="1" dirty="0" smtClean="0"/>
              <a:t>Верх, низ, лестница, порог, прихожая, площадка  </a:t>
            </a:r>
            <a:r>
              <a:rPr lang="ru-RU" sz="1400" dirty="0" smtClean="0"/>
              <a:t>получают значение «точки», где совершается кризис, радикальная смена, </a:t>
            </a:r>
            <a:r>
              <a:rPr lang="ru-RU" sz="1200" b="1" i="1" dirty="0" smtClean="0"/>
              <a:t>преступают</a:t>
            </a:r>
            <a:r>
              <a:rPr lang="ru-RU" sz="1400" dirty="0" smtClean="0"/>
              <a:t> запретную черту, обновляются или гибнут (…)»</a:t>
            </a:r>
          </a:p>
          <a:p>
            <a:r>
              <a:rPr lang="ru-RU" sz="1400" dirty="0" smtClean="0"/>
              <a:t>Раскольников взбирается и спускается с лестницы 48 раз;</a:t>
            </a:r>
          </a:p>
          <a:p>
            <a:r>
              <a:rPr lang="ru-RU" sz="1400" b="1" dirty="0" smtClean="0"/>
              <a:t>Угол –</a:t>
            </a:r>
            <a:r>
              <a:rPr lang="ru-RU" sz="1400" dirty="0" smtClean="0"/>
              <a:t> «… лежа по целым суткам в углу»;</a:t>
            </a:r>
          </a:p>
          <a:p>
            <a:r>
              <a:rPr lang="ru-RU" sz="1400" dirty="0" smtClean="0"/>
              <a:t>Сонина комната (…) имела вид весьма неправильного четырехугольника, и это придавало ей что-то уродливое»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83880" cy="105156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Символика имен</a:t>
            </a:r>
            <a:br>
              <a:rPr lang="ru-RU" sz="3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Слова-символы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4643438" y="1285860"/>
            <a:ext cx="3931920" cy="571504"/>
          </a:xfrm>
        </p:spPr>
        <p:txBody>
          <a:bodyPr/>
          <a:lstStyle/>
          <a:p>
            <a:pPr algn="ctr"/>
            <a:r>
              <a:rPr lang="ru-RU" dirty="0" smtClean="0"/>
              <a:t>Слова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00240"/>
            <a:ext cx="4786346" cy="3643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Сон-предупреждение (ч.1 гл.5): сон на Васильевском</a:t>
            </a:r>
            <a:r>
              <a:rPr lang="ru-RU" sz="1800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endParaRPr lang="ru-RU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Сон-шанс (ч.1 гл. 6): сон об оазисе</a:t>
            </a:r>
            <a:r>
              <a:rPr lang="ru-RU" sz="1800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endParaRPr lang="ru-RU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Сон-совесть (ч.3 гл.6): сон о мещанине</a:t>
            </a:r>
            <a:r>
              <a:rPr lang="ru-RU" sz="1800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endParaRPr lang="ru-RU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Сон-наказание (ч.3 гл.6): об убийстве</a:t>
            </a:r>
            <a:r>
              <a:rPr lang="ru-RU" sz="1800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endParaRPr lang="ru-RU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Сон-ответ на теорию Раскольникова (эпилог): сон на каторге</a:t>
            </a:r>
          </a:p>
          <a:p>
            <a:pPr marL="514350" indent="-514350">
              <a:buFont typeface="+mj-lt"/>
              <a:buAutoNum type="arabicPeriod"/>
            </a:pP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Сны Раскольникова и их роль в романе</a:t>
            </a:r>
            <a:endParaRPr lang="ru-RU" sz="2800" dirty="0"/>
          </a:p>
        </p:txBody>
      </p:sp>
      <p:pic>
        <p:nvPicPr>
          <p:cNvPr id="4" name="Рисунок 3" descr="раскольников в своей комнате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1357298"/>
            <a:ext cx="3247222" cy="492919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71472" y="1000108"/>
            <a:ext cx="3931920" cy="792162"/>
          </a:xfrm>
        </p:spPr>
        <p:txBody>
          <a:bodyPr/>
          <a:lstStyle/>
          <a:p>
            <a:pPr algn="ctr"/>
            <a:r>
              <a:rPr lang="ru-RU" dirty="0" smtClean="0"/>
              <a:t>Добро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28596" y="1714488"/>
            <a:ext cx="4146234" cy="1428760"/>
          </a:xfrm>
        </p:spPr>
        <p:txBody>
          <a:bodyPr/>
          <a:lstStyle/>
          <a:p>
            <a:r>
              <a:rPr lang="ru-RU" sz="1800" dirty="0" smtClean="0"/>
              <a:t>Церковь с зеленым куполом;</a:t>
            </a:r>
          </a:p>
          <a:p>
            <a:r>
              <a:rPr lang="ru-RU" sz="1800" dirty="0" smtClean="0"/>
              <a:t>Крест;</a:t>
            </a:r>
          </a:p>
          <a:p>
            <a:r>
              <a:rPr lang="ru-RU" sz="1800" dirty="0" smtClean="0"/>
              <a:t>«маленькая, тощая, саврасая крестьянская клячонка»</a:t>
            </a:r>
            <a:endParaRPr lang="ru-RU" sz="18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5212080" y="1714488"/>
            <a:ext cx="3931920" cy="1143008"/>
          </a:xfrm>
        </p:spPr>
        <p:txBody>
          <a:bodyPr/>
          <a:lstStyle/>
          <a:p>
            <a:r>
              <a:rPr lang="ru-RU" sz="1800" dirty="0" smtClean="0"/>
              <a:t>Кабак;</a:t>
            </a:r>
          </a:p>
          <a:p>
            <a:r>
              <a:rPr lang="ru-RU" sz="1800" dirty="0" smtClean="0"/>
              <a:t>Кнут;</a:t>
            </a:r>
          </a:p>
          <a:p>
            <a:r>
              <a:rPr lang="ru-RU" sz="1800" dirty="0" smtClean="0"/>
              <a:t>Телега</a:t>
            </a:r>
            <a:endParaRPr lang="ru-RU" sz="18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0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Сон на Васильевском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3"/>
          </p:nvPr>
        </p:nvSpPr>
        <p:spPr>
          <a:xfrm>
            <a:off x="4857752" y="928670"/>
            <a:ext cx="3931920" cy="792162"/>
          </a:xfrm>
        </p:spPr>
        <p:txBody>
          <a:bodyPr/>
          <a:lstStyle/>
          <a:p>
            <a:pPr algn="ctr"/>
            <a:r>
              <a:rPr lang="ru-RU" dirty="0" smtClean="0"/>
              <a:t>Зло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42910" y="314324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Кнут</a:t>
            </a:r>
            <a:endParaRPr lang="ru-RU" dirty="0"/>
          </a:p>
        </p:txBody>
      </p:sp>
      <p:cxnSp>
        <p:nvCxnSpPr>
          <p:cNvPr id="15" name="Соединительная линия уступом 14"/>
          <p:cNvCxnSpPr/>
          <p:nvPr/>
        </p:nvCxnSpPr>
        <p:spPr>
          <a:xfrm>
            <a:off x="1571604" y="3357562"/>
            <a:ext cx="1285884" cy="21431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00364" y="342900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 кнута</a:t>
            </a:r>
            <a:endParaRPr lang="ru-RU" dirty="0"/>
          </a:p>
        </p:txBody>
      </p:sp>
      <p:cxnSp>
        <p:nvCxnSpPr>
          <p:cNvPr id="19" name="Соединительная линия уступом 18"/>
          <p:cNvCxnSpPr/>
          <p:nvPr/>
        </p:nvCxnSpPr>
        <p:spPr>
          <a:xfrm>
            <a:off x="3929058" y="3643314"/>
            <a:ext cx="1285884" cy="2857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57818" y="378619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оглобля</a:t>
            </a:r>
            <a:endParaRPr lang="ru-RU" dirty="0"/>
          </a:p>
        </p:txBody>
      </p:sp>
      <p:cxnSp>
        <p:nvCxnSpPr>
          <p:cNvPr id="25" name="Соединительная линия уступом 24"/>
          <p:cNvCxnSpPr/>
          <p:nvPr/>
        </p:nvCxnSpPr>
        <p:spPr>
          <a:xfrm>
            <a:off x="6357950" y="4000504"/>
            <a:ext cx="1000132" cy="21431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429520" y="407194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лом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571868" y="521495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«удар рухнул»</a:t>
            </a:r>
            <a:endParaRPr lang="ru-RU" b="1" i="1" dirty="0"/>
          </a:p>
        </p:txBody>
      </p:sp>
      <p:sp>
        <p:nvSpPr>
          <p:cNvPr id="29" name="Стрелка вверх 28"/>
          <p:cNvSpPr/>
          <p:nvPr/>
        </p:nvSpPr>
        <p:spPr>
          <a:xfrm>
            <a:off x="4357686" y="4857760"/>
            <a:ext cx="142876" cy="335466"/>
          </a:xfrm>
          <a:prstGeom prst="up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4357686" y="5643578"/>
            <a:ext cx="142876" cy="357190"/>
          </a:xfrm>
          <a:prstGeom prst="down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357554" y="435769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Убийство лошади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2571736" y="6072206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Убийство старухи-процентщицы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500042"/>
            <a:ext cx="3931920" cy="500066"/>
          </a:xfrm>
        </p:spPr>
        <p:txBody>
          <a:bodyPr/>
          <a:lstStyle/>
          <a:p>
            <a:pPr algn="ctr"/>
            <a:r>
              <a:rPr lang="ru-RU" dirty="0" smtClean="0"/>
              <a:t>Раскольников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-142908" y="1142984"/>
            <a:ext cx="4786346" cy="1714512"/>
          </a:xfrm>
        </p:spPr>
        <p:txBody>
          <a:bodyPr/>
          <a:lstStyle/>
          <a:p>
            <a:r>
              <a:rPr lang="ru-RU" sz="1500" dirty="0" smtClean="0"/>
              <a:t>«злобно сверкнул загоревшимися гневом   черными своими глазами»;</a:t>
            </a:r>
          </a:p>
          <a:p>
            <a:r>
              <a:rPr lang="ru-RU" sz="1500" dirty="0" smtClean="0"/>
              <a:t>«грубо и злобно ответил Раскольников»;</a:t>
            </a:r>
          </a:p>
          <a:p>
            <a:r>
              <a:rPr lang="ru-RU" sz="1500" dirty="0" smtClean="0"/>
              <a:t>«Мысли крутились как вихрь в голове Раскольникова. Он был ужасно раздражен»;</a:t>
            </a:r>
          </a:p>
          <a:p>
            <a:r>
              <a:rPr lang="ru-RU" sz="1500" dirty="0" smtClean="0"/>
              <a:t>«Следят за мной, как стая собак!»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1142984"/>
            <a:ext cx="4357718" cy="135732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1500" dirty="0" smtClean="0"/>
              <a:t>«Лицо… цвета темно-желтого»;</a:t>
            </a:r>
          </a:p>
          <a:p>
            <a:pPr>
              <a:buFont typeface="Arial" pitchFamily="34" charset="0"/>
              <a:buChar char="•"/>
            </a:pPr>
            <a:r>
              <a:rPr lang="ru-RU" sz="1500" dirty="0" smtClean="0"/>
              <a:t>«…ни разу не свел с него глаз во все время»;</a:t>
            </a:r>
          </a:p>
          <a:p>
            <a:pPr>
              <a:buFont typeface="Arial" pitchFamily="34" charset="0"/>
              <a:buChar char="•"/>
            </a:pPr>
            <a:r>
              <a:rPr lang="ru-RU" sz="1500" dirty="0" smtClean="0"/>
              <a:t>«Ведь я давно уже вас здесь поджидаю…»;</a:t>
            </a:r>
          </a:p>
          <a:p>
            <a:pPr>
              <a:buFont typeface="Arial" pitchFamily="34" charset="0"/>
              <a:buChar char="•"/>
            </a:pPr>
            <a:r>
              <a:rPr lang="ru-RU" sz="1500" dirty="0" smtClean="0"/>
              <a:t>«Явно насмешливо посмотрел на него»;</a:t>
            </a:r>
          </a:p>
          <a:p>
            <a:endParaRPr lang="ru-RU" sz="15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18388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Три встречи = три поединка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3"/>
          </p:nvPr>
        </p:nvSpPr>
        <p:spPr>
          <a:xfrm>
            <a:off x="4643438" y="428604"/>
            <a:ext cx="3931920" cy="571504"/>
          </a:xfrm>
        </p:spPr>
        <p:txBody>
          <a:bodyPr/>
          <a:lstStyle/>
          <a:p>
            <a:pPr algn="ctr"/>
            <a:r>
              <a:rPr lang="ru-RU" dirty="0" smtClean="0"/>
              <a:t>Порфирий Петрович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071810"/>
            <a:ext cx="450056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«…и даже негодование закипело в нем при мысли, что он дрожит перед ненавистным Порфирием Петровичем»;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«Сел, не сводя с него глаз»;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«…нервы раздражаются, волнение увеличивается»;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«Нахмурился и долго и ненавистно смотрел на Порфирия»;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«Это еще более подкипятило злобу Раскольникова»;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«хотелось кинуться и тут же на месте задушить…»;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429264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«Раскольников остолбенел на 1 минуту»;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«с отвращением подумалось Раскольникову»;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«Лицо Раскольникова омрачалось все более и более»;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«…почувствовал прилив какого-то нового испуга»;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«весь задрожал, как будто пронзенный»;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«- Это не я убил…»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9092" y="3071810"/>
            <a:ext cx="4714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«что-то веселое и хитрое пробежало по лицу его»;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«закудахтал вдруг Порфирий Петрович»;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«как бы избегал встретиться глазами со своим гостем»;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«то вдруг пропускал какие-то загадочные словечки»;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«он у меня 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психологически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не убежит»;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«беспрерывно хихикая от удовольствия»;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«Ведь я знаю, как вы 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квартиру-то нанимать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ходили»;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6314" y="5380672"/>
            <a:ext cx="43576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«у вас нервы поют и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подколенки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дрожат»;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«Познав вас, почувствовал к вам привязанность»;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«А опасен этот подавленный, гордый энтузиазм в молодости!»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«Дело современное»;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Станьте солнцем, вас все и увидят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30" y="92867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1 встреча</a:t>
            </a:r>
            <a:endParaRPr lang="ru-RU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71868" y="271462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2 встреча</a:t>
            </a:r>
            <a:endParaRPr lang="ru-RU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71868" y="514351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3 встреча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Двойники и антиподы </a:t>
            </a:r>
            <a:br>
              <a:rPr lang="ru-RU" b="1" dirty="0" smtClean="0"/>
            </a:br>
            <a:r>
              <a:rPr lang="ru-RU" b="1" dirty="0" smtClean="0"/>
              <a:t>Родиона Раскольникова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14942" y="1571612"/>
            <a:ext cx="5000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</a:t>
            </a:r>
          </a:p>
          <a:p>
            <a:r>
              <a:rPr lang="ru-RU" sz="2400" b="1" dirty="0" smtClean="0"/>
              <a:t>А</a:t>
            </a:r>
          </a:p>
          <a:p>
            <a:r>
              <a:rPr lang="ru-RU" sz="2400" b="1" dirty="0" smtClean="0"/>
              <a:t>С</a:t>
            </a:r>
          </a:p>
          <a:p>
            <a:r>
              <a:rPr lang="ru-RU" sz="2400" b="1" dirty="0" smtClean="0"/>
              <a:t>К</a:t>
            </a:r>
          </a:p>
          <a:p>
            <a:r>
              <a:rPr lang="ru-RU" sz="2400" b="1" dirty="0" smtClean="0"/>
              <a:t>О</a:t>
            </a:r>
          </a:p>
          <a:p>
            <a:r>
              <a:rPr lang="ru-RU" sz="2400" b="1" dirty="0" smtClean="0"/>
              <a:t>Л</a:t>
            </a:r>
          </a:p>
          <a:p>
            <a:r>
              <a:rPr lang="ru-RU" sz="2400" b="1" dirty="0" smtClean="0"/>
              <a:t>Ь</a:t>
            </a:r>
          </a:p>
          <a:p>
            <a:r>
              <a:rPr lang="ru-RU" sz="2400" b="1" dirty="0" smtClean="0"/>
              <a:t>Н</a:t>
            </a:r>
          </a:p>
          <a:p>
            <a:r>
              <a:rPr lang="ru-RU" sz="2400" b="1" dirty="0" smtClean="0"/>
              <a:t>И</a:t>
            </a:r>
          </a:p>
          <a:p>
            <a:r>
              <a:rPr lang="ru-RU" sz="2400" b="1" dirty="0" smtClean="0"/>
              <a:t>К</a:t>
            </a:r>
          </a:p>
          <a:p>
            <a:r>
              <a:rPr lang="ru-RU" sz="2400" b="1" dirty="0" smtClean="0"/>
              <a:t>О</a:t>
            </a:r>
          </a:p>
          <a:p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 rot="21111806">
            <a:off x="3812164" y="1663320"/>
            <a:ext cx="132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Лужин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347806">
            <a:off x="5803185" y="1771745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Разумихин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64305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I </a:t>
            </a:r>
            <a:r>
              <a:rPr lang="ru-RU" sz="2000" i="1" dirty="0" smtClean="0"/>
              <a:t>уровень - личностный</a:t>
            </a:r>
            <a:endParaRPr lang="ru-RU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3429000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II </a:t>
            </a:r>
            <a:r>
              <a:rPr lang="ru-RU" sz="2000" i="1" dirty="0" smtClean="0"/>
              <a:t>уровень - социальный</a:t>
            </a:r>
            <a:endParaRPr lang="ru-RU" sz="2000" i="1" dirty="0"/>
          </a:p>
        </p:txBody>
      </p:sp>
      <p:sp>
        <p:nvSpPr>
          <p:cNvPr id="9" name="TextBox 8"/>
          <p:cNvSpPr txBox="1"/>
          <p:nvPr/>
        </p:nvSpPr>
        <p:spPr>
          <a:xfrm rot="21152654">
            <a:off x="3092092" y="3646803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Лебезятников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524451">
            <a:off x="5804516" y="3720308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Порфирий Петрович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5000636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III </a:t>
            </a:r>
            <a:r>
              <a:rPr lang="ru-RU" sz="2000" i="1" dirty="0" smtClean="0"/>
              <a:t>уровень – </a:t>
            </a:r>
          </a:p>
          <a:p>
            <a:r>
              <a:rPr lang="ru-RU" sz="2000" i="1" dirty="0" smtClean="0"/>
              <a:t>нравственно-философский</a:t>
            </a:r>
            <a:endParaRPr lang="ru-RU" sz="2000" i="1" dirty="0"/>
          </a:p>
        </p:txBody>
      </p:sp>
      <p:sp>
        <p:nvSpPr>
          <p:cNvPr id="12" name="TextBox 11"/>
          <p:cNvSpPr txBox="1"/>
          <p:nvPr/>
        </p:nvSpPr>
        <p:spPr>
          <a:xfrm rot="21214909">
            <a:off x="3090914" y="5761464"/>
            <a:ext cx="2135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Свидригайлов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319436">
            <a:off x="5801238" y="5856533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Соня Мармеладова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785813"/>
            <a:ext cx="8183562" cy="6762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История создания романа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1285875"/>
            <a:ext cx="8183563" cy="3571875"/>
          </a:xfrm>
        </p:spPr>
        <p:txBody>
          <a:bodyPr>
            <a:noAutofit/>
          </a:bodyPr>
          <a:lstStyle/>
          <a:p>
            <a:pPr marR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ru-RU" sz="2400" smtClean="0">
              <a:solidFill>
                <a:srgbClr val="B95C00"/>
              </a:solidFill>
              <a:latin typeface="Arial" charset="0"/>
            </a:endParaRPr>
          </a:p>
          <a:p>
            <a:pPr marR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400" smtClean="0">
                <a:solidFill>
                  <a:srgbClr val="B95C00"/>
                </a:solidFill>
                <a:latin typeface="Arial" charset="0"/>
              </a:rPr>
              <a:t>«…Все сердце мое с кровью положится в этот роман. Я задумал его в каторге, лежа на нарах ,в тяжелую минуту грусти и саморазложения…Исповедь окончательно утвердит мое имя…» 1859г.</a:t>
            </a:r>
          </a:p>
          <a:p>
            <a:pPr marR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ru-RU" sz="2400" smtClean="0">
              <a:solidFill>
                <a:srgbClr val="B95C00"/>
              </a:solidFill>
            </a:endParaRPr>
          </a:p>
          <a:p>
            <a:pPr marR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400" smtClean="0">
                <a:solidFill>
                  <a:srgbClr val="B95C00"/>
                </a:solidFill>
                <a:latin typeface="Arial" charset="0"/>
              </a:rPr>
              <a:t> Замысел романа вынашивался автором более 6 лет</a:t>
            </a:r>
          </a:p>
          <a:p>
            <a:pPr marR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ru-RU" sz="2400" smtClean="0">
              <a:solidFill>
                <a:srgbClr val="B95C00"/>
              </a:solidFill>
              <a:latin typeface="Arial" charset="0"/>
            </a:endParaRPr>
          </a:p>
          <a:p>
            <a:pPr marR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400" smtClean="0">
                <a:solidFill>
                  <a:srgbClr val="B95C00"/>
                </a:solidFill>
                <a:latin typeface="Arial" charset="0"/>
              </a:rPr>
              <a:t> </a:t>
            </a:r>
            <a:r>
              <a:rPr lang="ru-RU" sz="2400" smtClean="0">
                <a:solidFill>
                  <a:srgbClr val="B95C00"/>
                </a:solidFill>
              </a:rPr>
              <a:t>1866 год </a:t>
            </a:r>
            <a:r>
              <a:rPr lang="ru-RU" sz="2400" smtClean="0">
                <a:solidFill>
                  <a:srgbClr val="B95C00"/>
                </a:solidFill>
                <a:latin typeface="Arial" charset="0"/>
              </a:rPr>
              <a:t>роман опубликован в журнале «Русский вестник»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857375"/>
            <a:ext cx="8183563" cy="41878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65176" indent="-265176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i="1" dirty="0" smtClean="0"/>
              <a:t>Роман одновременно: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i="1" dirty="0" smtClean="0"/>
              <a:t>Социально-бытовой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i="1" dirty="0" smtClean="0"/>
              <a:t>Нравственный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i="1" dirty="0" smtClean="0"/>
              <a:t>Философский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i="1" dirty="0" smtClean="0"/>
              <a:t>Психологический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i="1" dirty="0" smtClean="0"/>
              <a:t>Судебный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i="1" dirty="0" smtClean="0"/>
              <a:t>Любовный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i="1" dirty="0" smtClean="0"/>
              <a:t>Религиозный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183563" cy="10509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«Перерыть все вопросы в этом романе»</a:t>
            </a:r>
            <a:b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800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Ф.М.Достоевский</a:t>
            </a:r>
            <a:br>
              <a:rPr lang="ru-RU" sz="2800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sz="28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143116"/>
            <a:ext cx="8143932" cy="1071570"/>
          </a:xfrm>
        </p:spPr>
        <p:txBody>
          <a:bodyPr>
            <a:normAutofit fontScale="70000" lnSpcReduction="200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«</a:t>
            </a:r>
            <a:r>
              <a:rPr lang="ru-RU" sz="5100" dirty="0" smtClean="0"/>
              <a:t>Ищу человеческое в человеке»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100" dirty="0" smtClean="0"/>
              <a:t>Ф.М. </a:t>
            </a:r>
            <a:r>
              <a:rPr lang="ru-RU" sz="5100" dirty="0" smtClean="0"/>
              <a:t>Достоевский</a:t>
            </a:r>
            <a:r>
              <a:rPr lang="ru-RU" sz="2400" dirty="0" smtClean="0"/>
              <a:t>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928688"/>
            <a:ext cx="7772400" cy="863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Роман-исследование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643570" y="3929066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Почему убил?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Почему </a:t>
            </a:r>
            <a:r>
              <a:rPr lang="ru-RU" sz="2400" dirty="0" smtClean="0"/>
              <a:t>признался?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Почему </a:t>
            </a:r>
            <a:r>
              <a:rPr lang="ru-RU" sz="2400" dirty="0" smtClean="0"/>
              <a:t>воскрес?</a:t>
            </a:r>
            <a:endParaRPr lang="ru-RU" sz="2400" dirty="0"/>
          </a:p>
        </p:txBody>
      </p:sp>
      <p:pic>
        <p:nvPicPr>
          <p:cNvPr id="5" name="Рисунок 4" descr="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3571876"/>
            <a:ext cx="2500330" cy="2721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Текст 2"/>
          <p:cNvSpPr>
            <a:spLocks noGrp="1"/>
          </p:cNvSpPr>
          <p:nvPr>
            <p:ph type="body" idx="1"/>
          </p:nvPr>
        </p:nvSpPr>
        <p:spPr>
          <a:xfrm>
            <a:off x="571500" y="1214438"/>
            <a:ext cx="3932238" cy="792162"/>
          </a:xfrm>
        </p:spPr>
        <p:txBody>
          <a:bodyPr/>
          <a:lstStyle/>
          <a:p>
            <a:r>
              <a:rPr lang="ru-RU" dirty="0" smtClean="0"/>
              <a:t>Внешний план</a:t>
            </a:r>
          </a:p>
        </p:txBody>
      </p:sp>
      <p:sp>
        <p:nvSpPr>
          <p:cNvPr id="18436" name="Содержимое 4"/>
          <p:cNvSpPr>
            <a:spLocks noGrp="1"/>
          </p:cNvSpPr>
          <p:nvPr>
            <p:ph sz="half" idx="2"/>
          </p:nvPr>
        </p:nvSpPr>
        <p:spPr>
          <a:xfrm>
            <a:off x="571472" y="2154253"/>
            <a:ext cx="3932238" cy="3489325"/>
          </a:xfrm>
        </p:spPr>
        <p:txBody>
          <a:bodyPr/>
          <a:lstStyle/>
          <a:p>
            <a:r>
              <a:rPr lang="ru-RU" dirty="0" smtClean="0"/>
              <a:t>Уголовно-криминальный план романа</a:t>
            </a:r>
          </a:p>
        </p:txBody>
      </p:sp>
      <p:sp>
        <p:nvSpPr>
          <p:cNvPr id="18437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2143116"/>
            <a:ext cx="3932237" cy="3489325"/>
          </a:xfrm>
        </p:spPr>
        <p:txBody>
          <a:bodyPr/>
          <a:lstStyle/>
          <a:p>
            <a:r>
              <a:rPr lang="ru-RU" dirty="0" smtClean="0"/>
              <a:t>Нравственно-философский план романа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183562" cy="1050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Роман-айсберг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8435" name="Текст 3"/>
          <p:cNvSpPr>
            <a:spLocks noGrp="1"/>
          </p:cNvSpPr>
          <p:nvPr>
            <p:ph type="body" idx="3"/>
          </p:nvPr>
        </p:nvSpPr>
        <p:spPr>
          <a:xfrm>
            <a:off x="4643438" y="1143000"/>
            <a:ext cx="3932237" cy="792163"/>
          </a:xfrm>
        </p:spPr>
        <p:txBody>
          <a:bodyPr/>
          <a:lstStyle/>
          <a:p>
            <a:r>
              <a:rPr lang="ru-RU" smtClean="0"/>
              <a:t>Внутренний план</a:t>
            </a: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1071563" y="3786188"/>
            <a:ext cx="7500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Verdana" pitchFamily="34" charset="0"/>
              </a:rPr>
              <a:t>Связь названия романа с его композицией:</a:t>
            </a:r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1000125" y="4357688"/>
            <a:ext cx="3357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Verdana" pitchFamily="34" charset="0"/>
              </a:rPr>
              <a:t>Преступление -1 часть</a:t>
            </a:r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4572000" y="4357688"/>
            <a:ext cx="3857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Verdana" pitchFamily="34" charset="0"/>
              </a:rPr>
              <a:t>Наказание – 5 частей, </a:t>
            </a:r>
          </a:p>
          <a:p>
            <a:r>
              <a:rPr lang="ru-RU" b="1">
                <a:latin typeface="Verdana" pitchFamily="34" charset="0"/>
              </a:rPr>
              <a:t>эпилог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500063" y="1785938"/>
            <a:ext cx="8183562" cy="4545012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dirty="0" smtClean="0"/>
              <a:t>Лето 1865 – Каракозов, покушение на            Александра </a:t>
            </a:r>
            <a:r>
              <a:rPr lang="en-US" dirty="0" smtClean="0"/>
              <a:t>II</a:t>
            </a:r>
            <a:endParaRPr lang="ru-RU" dirty="0" smtClean="0"/>
          </a:p>
          <a:p>
            <a:pPr algn="ctr">
              <a:buFont typeface="Wingdings 2" pitchFamily="18" charset="2"/>
              <a:buNone/>
            </a:pPr>
            <a:endParaRPr lang="ru-RU" dirty="0" smtClean="0"/>
          </a:p>
          <a:p>
            <a:pPr algn="ctr">
              <a:buFont typeface="Wingdings 2" pitchFamily="18" charset="2"/>
              <a:buNone/>
            </a:pPr>
            <a:endParaRPr lang="ru-RU" dirty="0" smtClean="0"/>
          </a:p>
          <a:p>
            <a:pPr algn="ctr">
              <a:buFont typeface="Wingdings 2" pitchFamily="18" charset="2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идеологическое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преступление</a:t>
            </a:r>
          </a:p>
          <a:p>
            <a:pPr algn="ctr">
              <a:buFont typeface="Wingdings 2" pitchFamily="18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dirty="0" smtClean="0">
                <a:cs typeface="Times New Roman" pitchFamily="18" charset="0"/>
              </a:rPr>
              <a:t>Убийство старухи-процентщицы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500063"/>
            <a:ext cx="8183562" cy="1050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Идея Раскольникова</a:t>
            </a:r>
            <a:endParaRPr lang="ru-RU" b="1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4" name="Стрелка вверх 3"/>
          <p:cNvSpPr/>
          <p:nvPr/>
        </p:nvSpPr>
        <p:spPr>
          <a:xfrm>
            <a:off x="4357686" y="2857496"/>
            <a:ext cx="484632" cy="7858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357686" y="4214818"/>
            <a:ext cx="48463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1428736"/>
            <a:ext cx="4038600" cy="468679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/>
              <a:t>«Необыкновенные» - 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  <a:p>
            <a:pPr>
              <a:buFont typeface="Wingdings 2" pitchFamily="18" charset="2"/>
              <a:buNone/>
            </a:pPr>
            <a:r>
              <a:rPr lang="ru-RU" dirty="0" smtClean="0"/>
              <a:t>«…талант сказать в среде своей </a:t>
            </a:r>
            <a:r>
              <a:rPr lang="ru-RU" b="1" i="1" dirty="0" smtClean="0"/>
              <a:t>новое слово</a:t>
            </a:r>
            <a:r>
              <a:rPr lang="ru-RU" i="1" dirty="0" smtClean="0"/>
              <a:t>»</a:t>
            </a:r>
          </a:p>
          <a:p>
            <a:pPr>
              <a:buFont typeface="Wingdings 2" pitchFamily="18" charset="2"/>
              <a:buNone/>
            </a:pPr>
            <a:endParaRPr lang="ru-RU" i="1" dirty="0" smtClean="0"/>
          </a:p>
          <a:p>
            <a:pPr>
              <a:buFont typeface="Wingdings 2" pitchFamily="18" charset="2"/>
              <a:buNone/>
            </a:pPr>
            <a:r>
              <a:rPr lang="ru-RU" i="1" dirty="0" smtClean="0"/>
              <a:t>Право разрешать</a:t>
            </a:r>
          </a:p>
          <a:p>
            <a:pPr>
              <a:buFont typeface="Wingdings 2" pitchFamily="18" charset="2"/>
              <a:buNone/>
            </a:pPr>
            <a:r>
              <a:rPr lang="ru-RU" b="1" i="1" dirty="0" smtClean="0"/>
              <a:t>кровь по совести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20483" name="Содержимое 7"/>
          <p:cNvSpPr>
            <a:spLocks noGrp="1"/>
          </p:cNvSpPr>
          <p:nvPr>
            <p:ph sz="quarter" idx="4"/>
          </p:nvPr>
        </p:nvSpPr>
        <p:spPr>
          <a:xfrm>
            <a:off x="4651375" y="1447800"/>
            <a:ext cx="4064000" cy="348932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«Обыкновенные» –</a:t>
            </a:r>
          </a:p>
          <a:p>
            <a:endParaRPr lang="ru-RU" dirty="0" smtClean="0"/>
          </a:p>
          <a:p>
            <a:pPr>
              <a:buFont typeface="Wingdings 2" pitchFamily="18" charset="2"/>
              <a:buNone/>
            </a:pPr>
            <a:r>
              <a:rPr lang="ru-RU" dirty="0" smtClean="0"/>
              <a:t>«…материал, служащий единственно для зарождения себе подобных…»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82073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       Кто я: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       тварь дрожащая или право имею?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13" y="2214563"/>
            <a:ext cx="7772400" cy="4643437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u="sng" dirty="0" smtClean="0"/>
              <a:t>«Да ведь тут арифметика!»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/>
              <a:t>100</a:t>
            </a:r>
            <a:r>
              <a:rPr lang="en-US" sz="2800" b="1" dirty="0" smtClean="0"/>
              <a:t>&gt;1</a:t>
            </a:r>
            <a:r>
              <a:rPr lang="en-US" sz="2400" dirty="0" smtClean="0"/>
              <a:t> – </a:t>
            </a:r>
            <a:r>
              <a:rPr lang="ru-RU" sz="2400" dirty="0" smtClean="0"/>
              <a:t>теория тысячи благодеяний путём одного преступления.</a:t>
            </a:r>
            <a:endParaRPr lang="en-US" sz="2400" dirty="0" smtClean="0"/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/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/>
              <a:t>1&gt;100 </a:t>
            </a:r>
            <a:r>
              <a:rPr lang="en-US" sz="2400" dirty="0" smtClean="0"/>
              <a:t>– </a:t>
            </a:r>
            <a:r>
              <a:rPr lang="ru-RU" sz="2400" dirty="0" smtClean="0"/>
              <a:t>теория Наполеона, теория сильной личности.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Можно ли, преступив законы нравственности, прийти к счастью?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0063"/>
            <a:ext cx="8636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/>
              <a:t>«Мы все глядим в Наполеоны..»</a:t>
            </a:r>
            <a:br>
              <a:rPr lang="ru-RU" sz="3200" b="1" dirty="0" smtClean="0"/>
            </a:br>
            <a:r>
              <a:rPr lang="ru-RU" sz="3200" b="1" i="1" dirty="0" smtClean="0"/>
              <a:t>А.С. Пушкин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285750" y="1571625"/>
            <a:ext cx="8643938" cy="4187825"/>
          </a:xfrm>
        </p:spPr>
        <p:txBody>
          <a:bodyPr>
            <a:normAutofit lnSpcReduction="10000"/>
          </a:bodyPr>
          <a:lstStyle/>
          <a:p>
            <a:pPr algn="ctr">
              <a:buFont typeface="Wingdings 2" pitchFamily="18" charset="2"/>
              <a:buNone/>
            </a:pPr>
            <a:r>
              <a:rPr lang="ru-RU" sz="2400" i="1" dirty="0" smtClean="0"/>
              <a:t>«Разве я старушонку убил? – Я себя убил, а не старушонку</a:t>
            </a:r>
            <a:r>
              <a:rPr lang="ru-RU" sz="2400" i="1" dirty="0" smtClean="0"/>
              <a:t>!»</a:t>
            </a:r>
          </a:p>
          <a:p>
            <a:pPr algn="ctr">
              <a:buFont typeface="Wingdings 2" pitchFamily="18" charset="2"/>
              <a:buNone/>
            </a:pPr>
            <a:endParaRPr lang="ru-RU" sz="2400" i="1" dirty="0" smtClean="0"/>
          </a:p>
          <a:p>
            <a:pPr algn="ctr">
              <a:buFont typeface="Wingdings 2" pitchFamily="18" charset="2"/>
              <a:buNone/>
            </a:pPr>
            <a:r>
              <a:rPr lang="ru-RU" sz="2400" i="1" dirty="0" smtClean="0"/>
              <a:t>Путь от преступления к возрождению возможен при обязательном избавлении от самообмана, при раскаянии, искуплении, а всё это – при условии наличия </a:t>
            </a:r>
          </a:p>
          <a:p>
            <a:pPr algn="ctr">
              <a:buFont typeface="Wingdings 2" pitchFamily="18" charset="2"/>
              <a:buNone/>
            </a:pPr>
            <a:r>
              <a:rPr lang="ru-RU" sz="2400" b="1" i="1" dirty="0" smtClean="0"/>
              <a:t>Совести, Веры, Любви.</a:t>
            </a:r>
          </a:p>
          <a:p>
            <a:pPr algn="ctr">
              <a:buFont typeface="Wingdings 2" pitchFamily="18" charset="2"/>
              <a:buNone/>
            </a:pPr>
            <a:endParaRPr lang="ru-RU" sz="2400" b="1" i="1" dirty="0" smtClean="0"/>
          </a:p>
          <a:p>
            <a:pPr algn="ctr">
              <a:buFont typeface="Wingdings 2" pitchFamily="18" charset="2"/>
              <a:buNone/>
            </a:pPr>
            <a:endParaRPr lang="ru-RU" sz="2400" b="1" i="1" dirty="0" smtClean="0"/>
          </a:p>
          <a:p>
            <a:pPr algn="ctr">
              <a:buFont typeface="Wingdings 2" pitchFamily="18" charset="2"/>
              <a:buNone/>
            </a:pPr>
            <a:r>
              <a:rPr lang="ru-RU" sz="2800" b="1" i="1" dirty="0" smtClean="0"/>
              <a:t>Каторга мучительнейшая – </a:t>
            </a:r>
          </a:p>
          <a:p>
            <a:pPr algn="ctr">
              <a:buFont typeface="Wingdings 2" pitchFamily="18" charset="2"/>
              <a:buNone/>
            </a:pPr>
            <a:r>
              <a:rPr lang="ru-RU" sz="2800" b="1" i="1" dirty="0" smtClean="0"/>
              <a:t>каторга собственной совести</a:t>
            </a:r>
            <a:endParaRPr lang="ru-RU" sz="2800" b="1" i="1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183562" cy="78579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Убийство = самоубийство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356</TotalTime>
  <Words>1153</Words>
  <Application>Microsoft Office PowerPoint</Application>
  <PresentationFormat>Экран (4:3)</PresentationFormat>
  <Paragraphs>231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Ф.М. Достоевский «Преступление и наказание»</vt:lpstr>
      <vt:lpstr>История создания романа </vt:lpstr>
      <vt:lpstr>   «Перерыть все вопросы в этом романе» Ф.М.Достоевский </vt:lpstr>
      <vt:lpstr>Роман-исследование </vt:lpstr>
      <vt:lpstr>Роман-айсберг</vt:lpstr>
      <vt:lpstr>Идея Раскольникова</vt:lpstr>
      <vt:lpstr>       Кто я:         тварь дрожащая или право имею?</vt:lpstr>
      <vt:lpstr>«Мы все глядим в Наполеоны..» А.С. Пушкин</vt:lpstr>
      <vt:lpstr>Убийство = самоубийство</vt:lpstr>
      <vt:lpstr>Причины преступления</vt:lpstr>
      <vt:lpstr>Символика в романе</vt:lpstr>
      <vt:lpstr>Символика чисел </vt:lpstr>
      <vt:lpstr>Символика имен Слова-символы</vt:lpstr>
      <vt:lpstr>Сны Раскольникова и их роль в романе</vt:lpstr>
      <vt:lpstr>Сон на Васильевском</vt:lpstr>
      <vt:lpstr>Три встречи = три поединка</vt:lpstr>
      <vt:lpstr>Двойники и антиподы  Родиона Раскольникова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Ф.М. Достоевский «Преступление и наказание»</dc:title>
  <dc:creator>пользователь</dc:creator>
  <cp:lastModifiedBy>пользователь</cp:lastModifiedBy>
  <cp:revision>43</cp:revision>
  <dcterms:created xsi:type="dcterms:W3CDTF">2009-04-15T08:33:19Z</dcterms:created>
  <dcterms:modified xsi:type="dcterms:W3CDTF">2009-04-20T05:21:49Z</dcterms:modified>
</cp:coreProperties>
</file>